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ink/ink1.xml" ContentType="application/inkml+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notesSlides/notesSlide11.xml" ContentType="application/vnd.openxmlformats-officedocument.presentationml.notesSlide+xml"/>
  <Override PartName="/ppt/tags/tag17.xml" ContentType="application/vnd.openxmlformats-officedocument.presentationml.tags+xml"/>
  <Override PartName="/ppt/notesSlides/notesSlide12.xml" ContentType="application/vnd.openxmlformats-officedocument.presentationml.notesSlide+xml"/>
  <Override PartName="/ppt/tags/tag18.xml" ContentType="application/vnd.openxmlformats-officedocument.presentationml.tags+xml"/>
  <Override PartName="/ppt/notesSlides/notesSlide13.xml" ContentType="application/vnd.openxmlformats-officedocument.presentationml.notesSlide+xml"/>
  <Override PartName="/ppt/tags/tag19.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1"/>
  </p:sldMasterIdLst>
  <p:notesMasterIdLst>
    <p:notesMasterId r:id="rId17"/>
  </p:notesMasterIdLst>
  <p:sldIdLst>
    <p:sldId id="256" r:id="rId2"/>
    <p:sldId id="390" r:id="rId3"/>
    <p:sldId id="374" r:id="rId4"/>
    <p:sldId id="388" r:id="rId5"/>
    <p:sldId id="389" r:id="rId6"/>
    <p:sldId id="375" r:id="rId7"/>
    <p:sldId id="376" r:id="rId8"/>
    <p:sldId id="385" r:id="rId9"/>
    <p:sldId id="377" r:id="rId10"/>
    <p:sldId id="386" r:id="rId11"/>
    <p:sldId id="378" r:id="rId12"/>
    <p:sldId id="379" r:id="rId13"/>
    <p:sldId id="387" r:id="rId14"/>
    <p:sldId id="380" r:id="rId15"/>
    <p:sldId id="357" r:id="rId16"/>
  </p:sldIdLst>
  <p:sldSz cx="9144000" cy="5143500" type="screen16x9"/>
  <p:notesSz cx="6807200" cy="9939338"/>
  <p:custDataLst>
    <p:tags r:id="rId18"/>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4B72BB0C-3B5A-4985-9EE2-F1435C6C75F4}">
          <p14:sldIdLst>
            <p14:sldId id="256"/>
            <p14:sldId id="390"/>
            <p14:sldId id="374"/>
            <p14:sldId id="388"/>
            <p14:sldId id="389"/>
            <p14:sldId id="375"/>
            <p14:sldId id="376"/>
            <p14:sldId id="385"/>
            <p14:sldId id="377"/>
            <p14:sldId id="386"/>
            <p14:sldId id="378"/>
            <p14:sldId id="379"/>
            <p14:sldId id="387"/>
            <p14:sldId id="380"/>
            <p14:sldId id="357"/>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蘇子倫" initials="蘇子倫" lastIdx="2" clrIdx="0">
    <p:extLst>
      <p:ext uri="{19B8F6BF-5375-455C-9EA6-DF929625EA0E}">
        <p15:presenceInfo xmlns:p15="http://schemas.microsoft.com/office/powerpoint/2012/main" userId="S-1-5-21-2268770548-353592699-2096778039-13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843C0C"/>
    <a:srgbClr val="4472C4"/>
    <a:srgbClr val="548235"/>
    <a:srgbClr val="81BB59"/>
    <a:srgbClr val="E7BFB7"/>
    <a:srgbClr val="CB8D83"/>
    <a:srgbClr val="ECD0CD"/>
    <a:srgbClr val="F6E7E4"/>
    <a:srgbClr val="D9ABA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DA37D80-6434-44D0-A028-1B22A696006F}" styleName="淺色樣式 3 - 輔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等深淺樣式 1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660" autoAdjust="0"/>
    <p:restoredTop sz="96158" autoAdjust="0"/>
  </p:normalViewPr>
  <p:slideViewPr>
    <p:cSldViewPr snapToGrid="0" snapToObjects="1">
      <p:cViewPr varScale="1">
        <p:scale>
          <a:sx n="145" d="100"/>
          <a:sy n="145" d="100"/>
        </p:scale>
        <p:origin x="216" y="102"/>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40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7-01T08:12:11.926"/>
    </inkml:context>
    <inkml:brush xml:id="br0">
      <inkml:brushProperty name="width" value="0.05" units="cm"/>
      <inkml:brushProperty name="height" value="0.05" units="cm"/>
    </inkml:brush>
  </inkml:definitions>
  <inkml:trace contextRef="#ctx0" brushRef="#br0">0 0 32,'0'0'0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3" y="0"/>
            <a:ext cx="2949786" cy="498693"/>
          </a:xfrm>
          <a:prstGeom prst="rect">
            <a:avLst/>
          </a:prstGeom>
        </p:spPr>
        <p:txBody>
          <a:bodyPr vert="horz" lIns="91422" tIns="45710" rIns="91422" bIns="45710" rtlCol="0"/>
          <a:lstStyle>
            <a:lvl1pPr algn="l">
              <a:defRPr sz="1200"/>
            </a:lvl1pPr>
          </a:lstStyle>
          <a:p>
            <a:endParaRPr lang="zh-CN" altLang="en-US"/>
          </a:p>
        </p:txBody>
      </p:sp>
      <p:sp>
        <p:nvSpPr>
          <p:cNvPr id="3" name="日期占位符 2"/>
          <p:cNvSpPr>
            <a:spLocks noGrp="1"/>
          </p:cNvSpPr>
          <p:nvPr>
            <p:ph type="dt" idx="1"/>
          </p:nvPr>
        </p:nvSpPr>
        <p:spPr>
          <a:xfrm>
            <a:off x="3855839" y="0"/>
            <a:ext cx="2949786" cy="498693"/>
          </a:xfrm>
          <a:prstGeom prst="rect">
            <a:avLst/>
          </a:prstGeom>
        </p:spPr>
        <p:txBody>
          <a:bodyPr vert="horz" lIns="91422" tIns="45710" rIns="91422" bIns="45710" rtlCol="0"/>
          <a:lstStyle>
            <a:lvl1pPr algn="r">
              <a:defRPr sz="1200"/>
            </a:lvl1pPr>
          </a:lstStyle>
          <a:p>
            <a:fld id="{7050665C-7120-4033-BA95-2882E51053A8}" type="datetimeFigureOut">
              <a:rPr lang="zh-CN" altLang="en-US" smtClean="0"/>
              <a:t>2023/7/10</a:t>
            </a:fld>
            <a:endParaRPr lang="zh-CN" altLang="en-US"/>
          </a:p>
        </p:txBody>
      </p:sp>
      <p:sp>
        <p:nvSpPr>
          <p:cNvPr id="4" name="幻灯片图像占位符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22" tIns="45710" rIns="91422" bIns="45710" rtlCol="0" anchor="ctr"/>
          <a:lstStyle/>
          <a:p>
            <a:endParaRPr lang="zh-CN" altLang="en-US"/>
          </a:p>
        </p:txBody>
      </p:sp>
      <p:sp>
        <p:nvSpPr>
          <p:cNvPr id="5" name="备注占位符 4"/>
          <p:cNvSpPr>
            <a:spLocks noGrp="1"/>
          </p:cNvSpPr>
          <p:nvPr>
            <p:ph type="body" sz="quarter" idx="3"/>
          </p:nvPr>
        </p:nvSpPr>
        <p:spPr>
          <a:xfrm>
            <a:off x="680721" y="4783307"/>
            <a:ext cx="5445760" cy="3913614"/>
          </a:xfrm>
          <a:prstGeom prst="rect">
            <a:avLst/>
          </a:prstGeom>
        </p:spPr>
        <p:txBody>
          <a:bodyPr vert="horz" lIns="91422" tIns="45710" rIns="91422" bIns="4571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3" y="9440647"/>
            <a:ext cx="2949786" cy="498692"/>
          </a:xfrm>
          <a:prstGeom prst="rect">
            <a:avLst/>
          </a:prstGeom>
        </p:spPr>
        <p:txBody>
          <a:bodyPr vert="horz" lIns="91422" tIns="45710" rIns="91422" bIns="4571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5839" y="9440647"/>
            <a:ext cx="2949786" cy="498692"/>
          </a:xfrm>
          <a:prstGeom prst="rect">
            <a:avLst/>
          </a:prstGeom>
        </p:spPr>
        <p:txBody>
          <a:bodyPr vert="horz" lIns="91422" tIns="45710" rIns="91422" bIns="45710" rtlCol="0" anchor="b"/>
          <a:lstStyle>
            <a:lvl1pPr algn="r">
              <a:defRPr sz="1200"/>
            </a:lvl1pPr>
          </a:lstStyle>
          <a:p>
            <a:fld id="{4FE951B7-4B2D-4B6D-B68F-B7726D6B9142}" type="slidenum">
              <a:rPr lang="zh-CN" altLang="en-US" smtClean="0"/>
              <a:t>‹#›</a:t>
            </a:fld>
            <a:endParaRPr lang="zh-CN" altLang="en-US"/>
          </a:p>
        </p:txBody>
      </p:sp>
    </p:spTree>
    <p:extLst>
      <p:ext uri="{BB962C8B-B14F-4D97-AF65-F5344CB8AC3E}">
        <p14:creationId xmlns:p14="http://schemas.microsoft.com/office/powerpoint/2010/main" val="2601919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E951B7-4B2D-4B6D-B68F-B7726D6B9142}" type="slidenum">
              <a:rPr lang="zh-CN" altLang="en-US" smtClean="0"/>
              <a:t>1</a:t>
            </a:fld>
            <a:endParaRPr lang="zh-CN" altLang="en-US"/>
          </a:p>
        </p:txBody>
      </p:sp>
    </p:spTree>
    <p:extLst>
      <p:ext uri="{BB962C8B-B14F-4D97-AF65-F5344CB8AC3E}">
        <p14:creationId xmlns:p14="http://schemas.microsoft.com/office/powerpoint/2010/main" val="1988672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11</a:t>
            </a:fld>
            <a:endParaRPr lang="zh-CN" altLang="en-US"/>
          </a:p>
        </p:txBody>
      </p:sp>
    </p:spTree>
    <p:extLst>
      <p:ext uri="{BB962C8B-B14F-4D97-AF65-F5344CB8AC3E}">
        <p14:creationId xmlns:p14="http://schemas.microsoft.com/office/powerpoint/2010/main" val="190266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12</a:t>
            </a:fld>
            <a:endParaRPr lang="zh-CN" altLang="en-US"/>
          </a:p>
        </p:txBody>
      </p:sp>
    </p:spTree>
    <p:extLst>
      <p:ext uri="{BB962C8B-B14F-4D97-AF65-F5344CB8AC3E}">
        <p14:creationId xmlns:p14="http://schemas.microsoft.com/office/powerpoint/2010/main" val="3876012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13</a:t>
            </a:fld>
            <a:endParaRPr lang="zh-CN" altLang="en-US"/>
          </a:p>
        </p:txBody>
      </p:sp>
    </p:spTree>
    <p:extLst>
      <p:ext uri="{BB962C8B-B14F-4D97-AF65-F5344CB8AC3E}">
        <p14:creationId xmlns:p14="http://schemas.microsoft.com/office/powerpoint/2010/main" val="31263922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14</a:t>
            </a:fld>
            <a:endParaRPr lang="zh-CN" altLang="en-US"/>
          </a:p>
        </p:txBody>
      </p:sp>
    </p:spTree>
    <p:extLst>
      <p:ext uri="{BB962C8B-B14F-4D97-AF65-F5344CB8AC3E}">
        <p14:creationId xmlns:p14="http://schemas.microsoft.com/office/powerpoint/2010/main" val="13496527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E951B7-4B2D-4B6D-B68F-B7726D6B9142}" type="slidenum">
              <a:rPr lang="zh-CN" altLang="en-US" smtClean="0"/>
              <a:t>15</a:t>
            </a:fld>
            <a:endParaRPr lang="zh-CN" altLang="en-US"/>
          </a:p>
        </p:txBody>
      </p:sp>
    </p:spTree>
    <p:extLst>
      <p:ext uri="{BB962C8B-B14F-4D97-AF65-F5344CB8AC3E}">
        <p14:creationId xmlns:p14="http://schemas.microsoft.com/office/powerpoint/2010/main" val="4195013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3</a:t>
            </a:fld>
            <a:endParaRPr lang="zh-CN" altLang="en-US"/>
          </a:p>
        </p:txBody>
      </p:sp>
    </p:spTree>
    <p:extLst>
      <p:ext uri="{BB962C8B-B14F-4D97-AF65-F5344CB8AC3E}">
        <p14:creationId xmlns:p14="http://schemas.microsoft.com/office/powerpoint/2010/main" val="1786923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4</a:t>
            </a:fld>
            <a:endParaRPr lang="zh-CN" altLang="en-US"/>
          </a:p>
        </p:txBody>
      </p:sp>
    </p:spTree>
    <p:extLst>
      <p:ext uri="{BB962C8B-B14F-4D97-AF65-F5344CB8AC3E}">
        <p14:creationId xmlns:p14="http://schemas.microsoft.com/office/powerpoint/2010/main" val="371995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5</a:t>
            </a:fld>
            <a:endParaRPr lang="zh-CN" altLang="en-US"/>
          </a:p>
        </p:txBody>
      </p:sp>
    </p:spTree>
    <p:extLst>
      <p:ext uri="{BB962C8B-B14F-4D97-AF65-F5344CB8AC3E}">
        <p14:creationId xmlns:p14="http://schemas.microsoft.com/office/powerpoint/2010/main" val="3875333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6</a:t>
            </a:fld>
            <a:endParaRPr lang="zh-CN" altLang="en-US"/>
          </a:p>
        </p:txBody>
      </p:sp>
    </p:spTree>
    <p:extLst>
      <p:ext uri="{BB962C8B-B14F-4D97-AF65-F5344CB8AC3E}">
        <p14:creationId xmlns:p14="http://schemas.microsoft.com/office/powerpoint/2010/main" val="2246836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7</a:t>
            </a:fld>
            <a:endParaRPr lang="zh-CN" altLang="en-US"/>
          </a:p>
        </p:txBody>
      </p:sp>
    </p:spTree>
    <p:extLst>
      <p:ext uri="{BB962C8B-B14F-4D97-AF65-F5344CB8AC3E}">
        <p14:creationId xmlns:p14="http://schemas.microsoft.com/office/powerpoint/2010/main" val="588906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E951B7-4B2D-4B6D-B68F-B7726D6B9142}" type="slidenum">
              <a:rPr lang="zh-CN" altLang="en-US" smtClean="0"/>
              <a:t>8</a:t>
            </a:fld>
            <a:endParaRPr lang="zh-CN" altLang="en-US"/>
          </a:p>
        </p:txBody>
      </p:sp>
    </p:spTree>
    <p:extLst>
      <p:ext uri="{BB962C8B-B14F-4D97-AF65-F5344CB8AC3E}">
        <p14:creationId xmlns:p14="http://schemas.microsoft.com/office/powerpoint/2010/main" val="847865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9</a:t>
            </a:fld>
            <a:endParaRPr lang="zh-CN" altLang="en-US"/>
          </a:p>
        </p:txBody>
      </p:sp>
    </p:spTree>
    <p:extLst>
      <p:ext uri="{BB962C8B-B14F-4D97-AF65-F5344CB8AC3E}">
        <p14:creationId xmlns:p14="http://schemas.microsoft.com/office/powerpoint/2010/main" val="2572643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E951B7-4B2D-4B6D-B68F-B7726D6B9142}" type="slidenum">
              <a:rPr lang="zh-CN" altLang="en-US" smtClean="0"/>
              <a:t>10</a:t>
            </a:fld>
            <a:endParaRPr lang="zh-CN" altLang="en-US"/>
          </a:p>
        </p:txBody>
      </p:sp>
    </p:spTree>
    <p:extLst>
      <p:ext uri="{BB962C8B-B14F-4D97-AF65-F5344CB8AC3E}">
        <p14:creationId xmlns:p14="http://schemas.microsoft.com/office/powerpoint/2010/main" val="4094252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2AF7FD07-F86C-4082-B195-4538955715A6}" type="datetime1">
              <a:rPr kumimoji="1" lang="zh-CN" altLang="en-US" smtClean="0"/>
              <a:t>2023/7/10</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Tree>
    <p:extLst>
      <p:ext uri="{BB962C8B-B14F-4D97-AF65-F5344CB8AC3E}">
        <p14:creationId xmlns:p14="http://schemas.microsoft.com/office/powerpoint/2010/main" val="1934268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
第二级
第三级
第四级
第五级</a:t>
            </a:r>
            <a:endParaRPr lang="en-US" dirty="0"/>
          </a:p>
        </p:txBody>
      </p:sp>
      <p:sp>
        <p:nvSpPr>
          <p:cNvPr id="4" name="Date Placeholder 3"/>
          <p:cNvSpPr>
            <a:spLocks noGrp="1"/>
          </p:cNvSpPr>
          <p:nvPr>
            <p:ph type="dt" sz="half" idx="10"/>
          </p:nvPr>
        </p:nvSpPr>
        <p:spPr/>
        <p:txBody>
          <a:bodyPr/>
          <a:lstStyle/>
          <a:p>
            <a:fld id="{FFF421B4-D848-463D-9D5C-95B3F1719AF1}" type="datetime1">
              <a:rPr kumimoji="1" lang="zh-CN" altLang="en-US" smtClean="0"/>
              <a:t>2023/7/10</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Tree>
    <p:extLst>
      <p:ext uri="{BB962C8B-B14F-4D97-AF65-F5344CB8AC3E}">
        <p14:creationId xmlns:p14="http://schemas.microsoft.com/office/powerpoint/2010/main" val="2838218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dirty="0"/>
              <a:t>单击此处编辑母版标题样式</a:t>
            </a:r>
            <a:endParaRPr lang="en-US" dirty="0"/>
          </a:p>
        </p:txBody>
      </p:sp>
      <p:sp>
        <p:nvSpPr>
          <p:cNvPr id="3" name="Date Placeholder 2"/>
          <p:cNvSpPr>
            <a:spLocks noGrp="1"/>
          </p:cNvSpPr>
          <p:nvPr>
            <p:ph type="dt" sz="half" idx="10"/>
          </p:nvPr>
        </p:nvSpPr>
        <p:spPr/>
        <p:txBody>
          <a:bodyPr/>
          <a:lstStyle/>
          <a:p>
            <a:fld id="{F198D768-6D25-4C29-BA85-4E879403D1D8}" type="datetime1">
              <a:rPr kumimoji="1" lang="zh-CN" altLang="en-US" smtClean="0"/>
              <a:t>2023/7/10</a:t>
            </a:fld>
            <a:endParaRPr kumimoji="1" lang="zh-CN" altLang="en-US"/>
          </a:p>
        </p:txBody>
      </p:sp>
      <p:sp>
        <p:nvSpPr>
          <p:cNvPr id="4" name="Footer Placeholder 3"/>
          <p:cNvSpPr>
            <a:spLocks noGrp="1"/>
          </p:cNvSpPr>
          <p:nvPr>
            <p:ph type="ftr" sz="quarter" idx="11"/>
          </p:nvPr>
        </p:nvSpPr>
        <p:spPr/>
        <p:txBody>
          <a:bodyPr/>
          <a:lstStyle/>
          <a:p>
            <a:endParaRPr kumimoji="1" lang="zh-CN" altLang="en-US"/>
          </a:p>
        </p:txBody>
      </p:sp>
      <p:grpSp>
        <p:nvGrpSpPr>
          <p:cNvPr id="6" name="PA_淘宝店chenying0907 26">
            <a:extLst>
              <a:ext uri="{FF2B5EF4-FFF2-40B4-BE49-F238E27FC236}">
                <a16:creationId xmlns:a16="http://schemas.microsoft.com/office/drawing/2014/main" id="{AB48AF61-5ACD-0D45-B2F3-A1836EB36D7F}"/>
              </a:ext>
            </a:extLst>
          </p:cNvPr>
          <p:cNvGrpSpPr/>
          <p:nvPr userDrawn="1">
            <p:custDataLst>
              <p:tags r:id="rId1"/>
            </p:custDataLst>
          </p:nvPr>
        </p:nvGrpSpPr>
        <p:grpSpPr>
          <a:xfrm>
            <a:off x="-1477" y="0"/>
            <a:ext cx="620750" cy="791858"/>
            <a:chOff x="0" y="-21236"/>
            <a:chExt cx="3311527" cy="4224338"/>
          </a:xfrm>
        </p:grpSpPr>
        <p:sp>
          <p:nvSpPr>
            <p:cNvPr id="7"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8"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9"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pic>
        <p:nvPicPr>
          <p:cNvPr id="10" name="圖片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84772" y="41127"/>
            <a:ext cx="390809" cy="390809"/>
          </a:xfrm>
          <a:prstGeom prst="ellipse">
            <a:avLst/>
          </a:prstGeom>
        </p:spPr>
      </p:pic>
    </p:spTree>
    <p:extLst>
      <p:ext uri="{BB962C8B-B14F-4D97-AF65-F5344CB8AC3E}">
        <p14:creationId xmlns:p14="http://schemas.microsoft.com/office/powerpoint/2010/main" val="2319980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four columns">
  <p:cSld name="Title and four columns">
    <p:spTree>
      <p:nvGrpSpPr>
        <p:cNvPr id="1" name="Shape 134"/>
        <p:cNvGrpSpPr/>
        <p:nvPr/>
      </p:nvGrpSpPr>
      <p:grpSpPr>
        <a:xfrm>
          <a:off x="0" y="0"/>
          <a:ext cx="0" cy="0"/>
          <a:chOff x="0" y="0"/>
          <a:chExt cx="0" cy="0"/>
        </a:xfrm>
      </p:grpSpPr>
      <p:sp>
        <p:nvSpPr>
          <p:cNvPr id="135" name="Google Shape;135;p31"/>
          <p:cNvSpPr txBox="1">
            <a:spLocks noGrp="1"/>
          </p:cNvSpPr>
          <p:nvPr>
            <p:ph type="title"/>
          </p:nvPr>
        </p:nvSpPr>
        <p:spPr>
          <a:xfrm>
            <a:off x="1673100" y="540000"/>
            <a:ext cx="5797800" cy="612600"/>
          </a:xfrm>
          <a:prstGeom prst="rect">
            <a:avLst/>
          </a:prstGeom>
          <a:noFill/>
          <a:ln>
            <a:noFill/>
          </a:ln>
        </p:spPr>
        <p:txBody>
          <a:bodyPr spcFirstLastPara="1" wrap="square" lIns="91425" tIns="91425" rIns="91425" bIns="91425" anchor="t" anchorCtr="0">
            <a:noAutofit/>
          </a:bodyPr>
          <a:lstStyle>
            <a:lvl1pPr lvl="0" algn="ctr">
              <a:lnSpc>
                <a:spcPct val="90000"/>
              </a:lnSpc>
              <a:spcBef>
                <a:spcPts val="0"/>
              </a:spcBef>
              <a:spcAft>
                <a:spcPts val="0"/>
              </a:spcAft>
              <a:buClr>
                <a:srgbClr val="FF6308"/>
              </a:buClr>
              <a:buSzPts val="3600"/>
              <a:buFont typeface="Calibri"/>
              <a:buNone/>
              <a:defRPr>
                <a:solidFill>
                  <a:srgbClr val="FF6308"/>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36" name="Google Shape;136;p31"/>
          <p:cNvSpPr txBox="1">
            <a:spLocks noGrp="1"/>
          </p:cNvSpPr>
          <p:nvPr>
            <p:ph type="subTitle" idx="1"/>
          </p:nvPr>
        </p:nvSpPr>
        <p:spPr>
          <a:xfrm>
            <a:off x="1842974" y="1831175"/>
            <a:ext cx="2152800" cy="37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6"/>
              </a:buClr>
              <a:buSzPts val="2000"/>
              <a:buNone/>
              <a:defRPr sz="1500" b="1">
                <a:solidFill>
                  <a:schemeClr val="accent6"/>
                </a:solidFill>
                <a:latin typeface="Baloo 2"/>
                <a:ea typeface="Baloo 2"/>
                <a:cs typeface="Baloo 2"/>
                <a:sym typeface="Baloo 2"/>
              </a:defRPr>
            </a:lvl1pPr>
            <a:lvl2pPr lvl="1" algn="l">
              <a:lnSpc>
                <a:spcPct val="100000"/>
              </a:lnSpc>
              <a:spcBef>
                <a:spcPts val="1200"/>
              </a:spcBef>
              <a:spcAft>
                <a:spcPts val="0"/>
              </a:spcAft>
              <a:buClr>
                <a:schemeClr val="dk1"/>
              </a:buClr>
              <a:buSzPts val="2000"/>
              <a:buNone/>
              <a:defRPr sz="1500" b="1">
                <a:latin typeface="Baloo 2"/>
                <a:ea typeface="Baloo 2"/>
                <a:cs typeface="Baloo 2"/>
                <a:sym typeface="Baloo 2"/>
              </a:defRPr>
            </a:lvl2pPr>
            <a:lvl3pPr lvl="2" algn="l">
              <a:lnSpc>
                <a:spcPct val="100000"/>
              </a:lnSpc>
              <a:spcBef>
                <a:spcPts val="1200"/>
              </a:spcBef>
              <a:spcAft>
                <a:spcPts val="0"/>
              </a:spcAft>
              <a:buClr>
                <a:schemeClr val="dk1"/>
              </a:buClr>
              <a:buSzPts val="2000"/>
              <a:buNone/>
              <a:defRPr sz="1500" b="1">
                <a:latin typeface="Baloo 2"/>
                <a:ea typeface="Baloo 2"/>
                <a:cs typeface="Baloo 2"/>
                <a:sym typeface="Baloo 2"/>
              </a:defRPr>
            </a:lvl3pPr>
            <a:lvl4pPr lvl="3" algn="l">
              <a:lnSpc>
                <a:spcPct val="100000"/>
              </a:lnSpc>
              <a:spcBef>
                <a:spcPts val="1200"/>
              </a:spcBef>
              <a:spcAft>
                <a:spcPts val="0"/>
              </a:spcAft>
              <a:buClr>
                <a:schemeClr val="dk1"/>
              </a:buClr>
              <a:buSzPts val="2000"/>
              <a:buNone/>
              <a:defRPr sz="1500" b="1">
                <a:latin typeface="Baloo 2"/>
                <a:ea typeface="Baloo 2"/>
                <a:cs typeface="Baloo 2"/>
                <a:sym typeface="Baloo 2"/>
              </a:defRPr>
            </a:lvl4pPr>
            <a:lvl5pPr lvl="4" algn="l">
              <a:lnSpc>
                <a:spcPct val="100000"/>
              </a:lnSpc>
              <a:spcBef>
                <a:spcPts val="1200"/>
              </a:spcBef>
              <a:spcAft>
                <a:spcPts val="0"/>
              </a:spcAft>
              <a:buClr>
                <a:schemeClr val="dk1"/>
              </a:buClr>
              <a:buSzPts val="2000"/>
              <a:buNone/>
              <a:defRPr sz="1500" b="1">
                <a:latin typeface="Baloo 2"/>
                <a:ea typeface="Baloo 2"/>
                <a:cs typeface="Baloo 2"/>
                <a:sym typeface="Baloo 2"/>
              </a:defRPr>
            </a:lvl5pPr>
            <a:lvl6pPr lvl="5" algn="l">
              <a:lnSpc>
                <a:spcPct val="100000"/>
              </a:lnSpc>
              <a:spcBef>
                <a:spcPts val="1200"/>
              </a:spcBef>
              <a:spcAft>
                <a:spcPts val="0"/>
              </a:spcAft>
              <a:buClr>
                <a:schemeClr val="dk1"/>
              </a:buClr>
              <a:buSzPts val="2000"/>
              <a:buNone/>
              <a:defRPr sz="1500" b="1">
                <a:latin typeface="Baloo 2"/>
                <a:ea typeface="Baloo 2"/>
                <a:cs typeface="Baloo 2"/>
                <a:sym typeface="Baloo 2"/>
              </a:defRPr>
            </a:lvl6pPr>
            <a:lvl7pPr lvl="6" algn="l">
              <a:lnSpc>
                <a:spcPct val="100000"/>
              </a:lnSpc>
              <a:spcBef>
                <a:spcPts val="1200"/>
              </a:spcBef>
              <a:spcAft>
                <a:spcPts val="0"/>
              </a:spcAft>
              <a:buClr>
                <a:schemeClr val="dk1"/>
              </a:buClr>
              <a:buSzPts val="2000"/>
              <a:buNone/>
              <a:defRPr sz="1500" b="1">
                <a:latin typeface="Baloo 2"/>
                <a:ea typeface="Baloo 2"/>
                <a:cs typeface="Baloo 2"/>
                <a:sym typeface="Baloo 2"/>
              </a:defRPr>
            </a:lvl7pPr>
            <a:lvl8pPr lvl="7" algn="l">
              <a:lnSpc>
                <a:spcPct val="100000"/>
              </a:lnSpc>
              <a:spcBef>
                <a:spcPts val="1200"/>
              </a:spcBef>
              <a:spcAft>
                <a:spcPts val="0"/>
              </a:spcAft>
              <a:buClr>
                <a:schemeClr val="dk1"/>
              </a:buClr>
              <a:buSzPts val="2000"/>
              <a:buNone/>
              <a:defRPr sz="1500" b="1">
                <a:latin typeface="Baloo 2"/>
                <a:ea typeface="Baloo 2"/>
                <a:cs typeface="Baloo 2"/>
                <a:sym typeface="Baloo 2"/>
              </a:defRPr>
            </a:lvl8pPr>
            <a:lvl9pPr lvl="8" algn="l">
              <a:lnSpc>
                <a:spcPct val="100000"/>
              </a:lnSpc>
              <a:spcBef>
                <a:spcPts val="1200"/>
              </a:spcBef>
              <a:spcAft>
                <a:spcPts val="1200"/>
              </a:spcAft>
              <a:buClr>
                <a:schemeClr val="dk1"/>
              </a:buClr>
              <a:buSzPts val="2000"/>
              <a:buNone/>
              <a:defRPr sz="1500" b="1">
                <a:latin typeface="Baloo 2"/>
                <a:ea typeface="Baloo 2"/>
                <a:cs typeface="Baloo 2"/>
                <a:sym typeface="Baloo 2"/>
              </a:defRPr>
            </a:lvl9pPr>
          </a:lstStyle>
          <a:p>
            <a:endParaRPr/>
          </a:p>
        </p:txBody>
      </p:sp>
      <p:sp>
        <p:nvSpPr>
          <p:cNvPr id="137" name="Google Shape;137;p31"/>
          <p:cNvSpPr txBox="1">
            <a:spLocks noGrp="1"/>
          </p:cNvSpPr>
          <p:nvPr>
            <p:ph type="subTitle" idx="2"/>
          </p:nvPr>
        </p:nvSpPr>
        <p:spPr>
          <a:xfrm>
            <a:off x="1842974" y="2202650"/>
            <a:ext cx="2152800" cy="612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600"/>
              <a:buNone/>
              <a:defRPr sz="1200">
                <a:solidFill>
                  <a:schemeClr val="dk1"/>
                </a:solidFill>
              </a:defRPr>
            </a:lvl1pPr>
            <a:lvl2pPr lvl="1" algn="l">
              <a:lnSpc>
                <a:spcPct val="100000"/>
              </a:lnSpc>
              <a:spcBef>
                <a:spcPts val="1200"/>
              </a:spcBef>
              <a:spcAft>
                <a:spcPts val="0"/>
              </a:spcAft>
              <a:buClr>
                <a:schemeClr val="dk1"/>
              </a:buClr>
              <a:buSzPts val="2400"/>
              <a:buNone/>
              <a:defRPr/>
            </a:lvl2pPr>
            <a:lvl3pPr lvl="2" algn="l">
              <a:lnSpc>
                <a:spcPct val="100000"/>
              </a:lnSpc>
              <a:spcBef>
                <a:spcPts val="1200"/>
              </a:spcBef>
              <a:spcAft>
                <a:spcPts val="0"/>
              </a:spcAft>
              <a:buClr>
                <a:schemeClr val="dk1"/>
              </a:buClr>
              <a:buSzPts val="2000"/>
              <a:buNone/>
              <a:defRPr/>
            </a:lvl3pPr>
            <a:lvl4pPr lvl="3" algn="l">
              <a:lnSpc>
                <a:spcPct val="100000"/>
              </a:lnSpc>
              <a:spcBef>
                <a:spcPts val="1200"/>
              </a:spcBef>
              <a:spcAft>
                <a:spcPts val="0"/>
              </a:spcAft>
              <a:buClr>
                <a:schemeClr val="dk1"/>
              </a:buClr>
              <a:buSzPts val="1800"/>
              <a:buNone/>
              <a:defRPr/>
            </a:lvl4pPr>
            <a:lvl5pPr lvl="4" algn="l">
              <a:lnSpc>
                <a:spcPct val="100000"/>
              </a:lnSpc>
              <a:spcBef>
                <a:spcPts val="1200"/>
              </a:spcBef>
              <a:spcAft>
                <a:spcPts val="0"/>
              </a:spcAft>
              <a:buClr>
                <a:schemeClr val="dk1"/>
              </a:buClr>
              <a:buSzPts val="1800"/>
              <a:buNone/>
              <a:defRPr/>
            </a:lvl5pPr>
            <a:lvl6pPr lvl="5" algn="l">
              <a:lnSpc>
                <a:spcPct val="100000"/>
              </a:lnSpc>
              <a:spcBef>
                <a:spcPts val="1200"/>
              </a:spcBef>
              <a:spcAft>
                <a:spcPts val="0"/>
              </a:spcAft>
              <a:buClr>
                <a:schemeClr val="dk1"/>
              </a:buClr>
              <a:buSzPts val="1800"/>
              <a:buNone/>
              <a:defRPr/>
            </a:lvl6pPr>
            <a:lvl7pPr lvl="6" algn="l">
              <a:lnSpc>
                <a:spcPct val="100000"/>
              </a:lnSpc>
              <a:spcBef>
                <a:spcPts val="1200"/>
              </a:spcBef>
              <a:spcAft>
                <a:spcPts val="0"/>
              </a:spcAft>
              <a:buClr>
                <a:schemeClr val="dk1"/>
              </a:buClr>
              <a:buSzPts val="1800"/>
              <a:buNone/>
              <a:defRPr/>
            </a:lvl7pPr>
            <a:lvl8pPr lvl="7" algn="l">
              <a:lnSpc>
                <a:spcPct val="100000"/>
              </a:lnSpc>
              <a:spcBef>
                <a:spcPts val="1200"/>
              </a:spcBef>
              <a:spcAft>
                <a:spcPts val="0"/>
              </a:spcAft>
              <a:buClr>
                <a:schemeClr val="dk1"/>
              </a:buClr>
              <a:buSzPts val="1800"/>
              <a:buNone/>
              <a:defRPr/>
            </a:lvl8pPr>
            <a:lvl9pPr lvl="8" algn="l">
              <a:lnSpc>
                <a:spcPct val="100000"/>
              </a:lnSpc>
              <a:spcBef>
                <a:spcPts val="1200"/>
              </a:spcBef>
              <a:spcAft>
                <a:spcPts val="1200"/>
              </a:spcAft>
              <a:buClr>
                <a:schemeClr val="dk1"/>
              </a:buClr>
              <a:buSzPts val="1800"/>
              <a:buNone/>
              <a:defRPr/>
            </a:lvl9pPr>
          </a:lstStyle>
          <a:p>
            <a:endParaRPr/>
          </a:p>
        </p:txBody>
      </p:sp>
      <p:sp>
        <p:nvSpPr>
          <p:cNvPr id="138" name="Google Shape;138;p31"/>
          <p:cNvSpPr txBox="1">
            <a:spLocks noGrp="1"/>
          </p:cNvSpPr>
          <p:nvPr>
            <p:ph type="subTitle" idx="3"/>
          </p:nvPr>
        </p:nvSpPr>
        <p:spPr>
          <a:xfrm>
            <a:off x="5676749" y="1831175"/>
            <a:ext cx="2152800" cy="37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6"/>
              </a:buClr>
              <a:buSzPts val="2000"/>
              <a:buNone/>
              <a:defRPr sz="1500" b="1">
                <a:solidFill>
                  <a:schemeClr val="accent6"/>
                </a:solidFill>
                <a:latin typeface="Baloo 2"/>
                <a:ea typeface="Baloo 2"/>
                <a:cs typeface="Baloo 2"/>
                <a:sym typeface="Baloo 2"/>
              </a:defRPr>
            </a:lvl1pPr>
            <a:lvl2pPr lvl="1" algn="l">
              <a:lnSpc>
                <a:spcPct val="100000"/>
              </a:lnSpc>
              <a:spcBef>
                <a:spcPts val="1200"/>
              </a:spcBef>
              <a:spcAft>
                <a:spcPts val="0"/>
              </a:spcAft>
              <a:buClr>
                <a:schemeClr val="dk1"/>
              </a:buClr>
              <a:buSzPts val="2000"/>
              <a:buNone/>
              <a:defRPr sz="1500" b="1">
                <a:latin typeface="Baloo 2"/>
                <a:ea typeface="Baloo 2"/>
                <a:cs typeface="Baloo 2"/>
                <a:sym typeface="Baloo 2"/>
              </a:defRPr>
            </a:lvl2pPr>
            <a:lvl3pPr lvl="2" algn="l">
              <a:lnSpc>
                <a:spcPct val="100000"/>
              </a:lnSpc>
              <a:spcBef>
                <a:spcPts val="1200"/>
              </a:spcBef>
              <a:spcAft>
                <a:spcPts val="0"/>
              </a:spcAft>
              <a:buClr>
                <a:schemeClr val="dk1"/>
              </a:buClr>
              <a:buSzPts val="2000"/>
              <a:buNone/>
              <a:defRPr sz="1500" b="1">
                <a:latin typeface="Baloo 2"/>
                <a:ea typeface="Baloo 2"/>
                <a:cs typeface="Baloo 2"/>
                <a:sym typeface="Baloo 2"/>
              </a:defRPr>
            </a:lvl3pPr>
            <a:lvl4pPr lvl="3" algn="l">
              <a:lnSpc>
                <a:spcPct val="100000"/>
              </a:lnSpc>
              <a:spcBef>
                <a:spcPts val="1200"/>
              </a:spcBef>
              <a:spcAft>
                <a:spcPts val="0"/>
              </a:spcAft>
              <a:buClr>
                <a:schemeClr val="dk1"/>
              </a:buClr>
              <a:buSzPts val="2000"/>
              <a:buNone/>
              <a:defRPr sz="1500" b="1">
                <a:latin typeface="Baloo 2"/>
                <a:ea typeface="Baloo 2"/>
                <a:cs typeface="Baloo 2"/>
                <a:sym typeface="Baloo 2"/>
              </a:defRPr>
            </a:lvl4pPr>
            <a:lvl5pPr lvl="4" algn="l">
              <a:lnSpc>
                <a:spcPct val="100000"/>
              </a:lnSpc>
              <a:spcBef>
                <a:spcPts val="1200"/>
              </a:spcBef>
              <a:spcAft>
                <a:spcPts val="0"/>
              </a:spcAft>
              <a:buClr>
                <a:schemeClr val="dk1"/>
              </a:buClr>
              <a:buSzPts val="2000"/>
              <a:buNone/>
              <a:defRPr sz="1500" b="1">
                <a:latin typeface="Baloo 2"/>
                <a:ea typeface="Baloo 2"/>
                <a:cs typeface="Baloo 2"/>
                <a:sym typeface="Baloo 2"/>
              </a:defRPr>
            </a:lvl5pPr>
            <a:lvl6pPr lvl="5" algn="l">
              <a:lnSpc>
                <a:spcPct val="100000"/>
              </a:lnSpc>
              <a:spcBef>
                <a:spcPts val="1200"/>
              </a:spcBef>
              <a:spcAft>
                <a:spcPts val="0"/>
              </a:spcAft>
              <a:buClr>
                <a:schemeClr val="dk1"/>
              </a:buClr>
              <a:buSzPts val="2000"/>
              <a:buNone/>
              <a:defRPr sz="1500" b="1">
                <a:latin typeface="Baloo 2"/>
                <a:ea typeface="Baloo 2"/>
                <a:cs typeface="Baloo 2"/>
                <a:sym typeface="Baloo 2"/>
              </a:defRPr>
            </a:lvl6pPr>
            <a:lvl7pPr lvl="6" algn="l">
              <a:lnSpc>
                <a:spcPct val="100000"/>
              </a:lnSpc>
              <a:spcBef>
                <a:spcPts val="1200"/>
              </a:spcBef>
              <a:spcAft>
                <a:spcPts val="0"/>
              </a:spcAft>
              <a:buClr>
                <a:schemeClr val="dk1"/>
              </a:buClr>
              <a:buSzPts val="2000"/>
              <a:buNone/>
              <a:defRPr sz="1500" b="1">
                <a:latin typeface="Baloo 2"/>
                <a:ea typeface="Baloo 2"/>
                <a:cs typeface="Baloo 2"/>
                <a:sym typeface="Baloo 2"/>
              </a:defRPr>
            </a:lvl7pPr>
            <a:lvl8pPr lvl="7" algn="l">
              <a:lnSpc>
                <a:spcPct val="100000"/>
              </a:lnSpc>
              <a:spcBef>
                <a:spcPts val="1200"/>
              </a:spcBef>
              <a:spcAft>
                <a:spcPts val="0"/>
              </a:spcAft>
              <a:buClr>
                <a:schemeClr val="dk1"/>
              </a:buClr>
              <a:buSzPts val="2000"/>
              <a:buNone/>
              <a:defRPr sz="1500" b="1">
                <a:latin typeface="Baloo 2"/>
                <a:ea typeface="Baloo 2"/>
                <a:cs typeface="Baloo 2"/>
                <a:sym typeface="Baloo 2"/>
              </a:defRPr>
            </a:lvl8pPr>
            <a:lvl9pPr lvl="8" algn="l">
              <a:lnSpc>
                <a:spcPct val="100000"/>
              </a:lnSpc>
              <a:spcBef>
                <a:spcPts val="1200"/>
              </a:spcBef>
              <a:spcAft>
                <a:spcPts val="1200"/>
              </a:spcAft>
              <a:buClr>
                <a:schemeClr val="dk1"/>
              </a:buClr>
              <a:buSzPts val="2000"/>
              <a:buNone/>
              <a:defRPr sz="1500" b="1">
                <a:latin typeface="Baloo 2"/>
                <a:ea typeface="Baloo 2"/>
                <a:cs typeface="Baloo 2"/>
                <a:sym typeface="Baloo 2"/>
              </a:defRPr>
            </a:lvl9pPr>
          </a:lstStyle>
          <a:p>
            <a:endParaRPr/>
          </a:p>
        </p:txBody>
      </p:sp>
      <p:sp>
        <p:nvSpPr>
          <p:cNvPr id="139" name="Google Shape;139;p31"/>
          <p:cNvSpPr txBox="1">
            <a:spLocks noGrp="1"/>
          </p:cNvSpPr>
          <p:nvPr>
            <p:ph type="subTitle" idx="4"/>
          </p:nvPr>
        </p:nvSpPr>
        <p:spPr>
          <a:xfrm>
            <a:off x="5676749" y="2202650"/>
            <a:ext cx="2152800" cy="612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600"/>
              <a:buNone/>
              <a:defRPr sz="1200">
                <a:solidFill>
                  <a:schemeClr val="dk1"/>
                </a:solidFill>
              </a:defRPr>
            </a:lvl1pPr>
            <a:lvl2pPr lvl="1" algn="l">
              <a:lnSpc>
                <a:spcPct val="100000"/>
              </a:lnSpc>
              <a:spcBef>
                <a:spcPts val="1200"/>
              </a:spcBef>
              <a:spcAft>
                <a:spcPts val="0"/>
              </a:spcAft>
              <a:buClr>
                <a:schemeClr val="dk1"/>
              </a:buClr>
              <a:buSzPts val="2400"/>
              <a:buNone/>
              <a:defRPr/>
            </a:lvl2pPr>
            <a:lvl3pPr lvl="2" algn="l">
              <a:lnSpc>
                <a:spcPct val="100000"/>
              </a:lnSpc>
              <a:spcBef>
                <a:spcPts val="1200"/>
              </a:spcBef>
              <a:spcAft>
                <a:spcPts val="0"/>
              </a:spcAft>
              <a:buClr>
                <a:schemeClr val="dk1"/>
              </a:buClr>
              <a:buSzPts val="2000"/>
              <a:buNone/>
              <a:defRPr/>
            </a:lvl3pPr>
            <a:lvl4pPr lvl="3" algn="l">
              <a:lnSpc>
                <a:spcPct val="100000"/>
              </a:lnSpc>
              <a:spcBef>
                <a:spcPts val="1200"/>
              </a:spcBef>
              <a:spcAft>
                <a:spcPts val="0"/>
              </a:spcAft>
              <a:buClr>
                <a:schemeClr val="dk1"/>
              </a:buClr>
              <a:buSzPts val="1800"/>
              <a:buNone/>
              <a:defRPr/>
            </a:lvl4pPr>
            <a:lvl5pPr lvl="4" algn="l">
              <a:lnSpc>
                <a:spcPct val="100000"/>
              </a:lnSpc>
              <a:spcBef>
                <a:spcPts val="1200"/>
              </a:spcBef>
              <a:spcAft>
                <a:spcPts val="0"/>
              </a:spcAft>
              <a:buClr>
                <a:schemeClr val="dk1"/>
              </a:buClr>
              <a:buSzPts val="1800"/>
              <a:buNone/>
              <a:defRPr/>
            </a:lvl5pPr>
            <a:lvl6pPr lvl="5" algn="l">
              <a:lnSpc>
                <a:spcPct val="100000"/>
              </a:lnSpc>
              <a:spcBef>
                <a:spcPts val="1200"/>
              </a:spcBef>
              <a:spcAft>
                <a:spcPts val="0"/>
              </a:spcAft>
              <a:buClr>
                <a:schemeClr val="dk1"/>
              </a:buClr>
              <a:buSzPts val="1800"/>
              <a:buNone/>
              <a:defRPr/>
            </a:lvl6pPr>
            <a:lvl7pPr lvl="6" algn="l">
              <a:lnSpc>
                <a:spcPct val="100000"/>
              </a:lnSpc>
              <a:spcBef>
                <a:spcPts val="1200"/>
              </a:spcBef>
              <a:spcAft>
                <a:spcPts val="0"/>
              </a:spcAft>
              <a:buClr>
                <a:schemeClr val="dk1"/>
              </a:buClr>
              <a:buSzPts val="1800"/>
              <a:buNone/>
              <a:defRPr/>
            </a:lvl7pPr>
            <a:lvl8pPr lvl="7" algn="l">
              <a:lnSpc>
                <a:spcPct val="100000"/>
              </a:lnSpc>
              <a:spcBef>
                <a:spcPts val="1200"/>
              </a:spcBef>
              <a:spcAft>
                <a:spcPts val="0"/>
              </a:spcAft>
              <a:buClr>
                <a:schemeClr val="dk1"/>
              </a:buClr>
              <a:buSzPts val="1800"/>
              <a:buNone/>
              <a:defRPr/>
            </a:lvl8pPr>
            <a:lvl9pPr lvl="8" algn="l">
              <a:lnSpc>
                <a:spcPct val="100000"/>
              </a:lnSpc>
              <a:spcBef>
                <a:spcPts val="1200"/>
              </a:spcBef>
              <a:spcAft>
                <a:spcPts val="1200"/>
              </a:spcAft>
              <a:buClr>
                <a:schemeClr val="dk1"/>
              </a:buClr>
              <a:buSzPts val="1800"/>
              <a:buNone/>
              <a:defRPr/>
            </a:lvl9pPr>
          </a:lstStyle>
          <a:p>
            <a:endParaRPr/>
          </a:p>
        </p:txBody>
      </p:sp>
      <p:sp>
        <p:nvSpPr>
          <p:cNvPr id="140" name="Google Shape;140;p31"/>
          <p:cNvSpPr txBox="1">
            <a:spLocks noGrp="1"/>
          </p:cNvSpPr>
          <p:nvPr>
            <p:ph type="subTitle" idx="5"/>
          </p:nvPr>
        </p:nvSpPr>
        <p:spPr>
          <a:xfrm>
            <a:off x="1842974" y="3374225"/>
            <a:ext cx="2152800" cy="37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6"/>
              </a:buClr>
              <a:buSzPts val="2000"/>
              <a:buNone/>
              <a:defRPr sz="1500" b="1">
                <a:solidFill>
                  <a:schemeClr val="accent6"/>
                </a:solidFill>
                <a:latin typeface="Baloo 2"/>
                <a:ea typeface="Baloo 2"/>
                <a:cs typeface="Baloo 2"/>
                <a:sym typeface="Baloo 2"/>
              </a:defRPr>
            </a:lvl1pPr>
            <a:lvl2pPr lvl="1" algn="l">
              <a:lnSpc>
                <a:spcPct val="100000"/>
              </a:lnSpc>
              <a:spcBef>
                <a:spcPts val="1200"/>
              </a:spcBef>
              <a:spcAft>
                <a:spcPts val="0"/>
              </a:spcAft>
              <a:buClr>
                <a:schemeClr val="dk1"/>
              </a:buClr>
              <a:buSzPts val="2000"/>
              <a:buNone/>
              <a:defRPr sz="1500" b="1">
                <a:latin typeface="Baloo 2"/>
                <a:ea typeface="Baloo 2"/>
                <a:cs typeface="Baloo 2"/>
                <a:sym typeface="Baloo 2"/>
              </a:defRPr>
            </a:lvl2pPr>
            <a:lvl3pPr lvl="2" algn="l">
              <a:lnSpc>
                <a:spcPct val="100000"/>
              </a:lnSpc>
              <a:spcBef>
                <a:spcPts val="1200"/>
              </a:spcBef>
              <a:spcAft>
                <a:spcPts val="0"/>
              </a:spcAft>
              <a:buClr>
                <a:schemeClr val="dk1"/>
              </a:buClr>
              <a:buSzPts val="2000"/>
              <a:buNone/>
              <a:defRPr sz="1500" b="1">
                <a:latin typeface="Baloo 2"/>
                <a:ea typeface="Baloo 2"/>
                <a:cs typeface="Baloo 2"/>
                <a:sym typeface="Baloo 2"/>
              </a:defRPr>
            </a:lvl3pPr>
            <a:lvl4pPr lvl="3" algn="l">
              <a:lnSpc>
                <a:spcPct val="100000"/>
              </a:lnSpc>
              <a:spcBef>
                <a:spcPts val="1200"/>
              </a:spcBef>
              <a:spcAft>
                <a:spcPts val="0"/>
              </a:spcAft>
              <a:buClr>
                <a:schemeClr val="dk1"/>
              </a:buClr>
              <a:buSzPts val="2000"/>
              <a:buNone/>
              <a:defRPr sz="1500" b="1">
                <a:latin typeface="Baloo 2"/>
                <a:ea typeface="Baloo 2"/>
                <a:cs typeface="Baloo 2"/>
                <a:sym typeface="Baloo 2"/>
              </a:defRPr>
            </a:lvl4pPr>
            <a:lvl5pPr lvl="4" algn="l">
              <a:lnSpc>
                <a:spcPct val="100000"/>
              </a:lnSpc>
              <a:spcBef>
                <a:spcPts val="1200"/>
              </a:spcBef>
              <a:spcAft>
                <a:spcPts val="0"/>
              </a:spcAft>
              <a:buClr>
                <a:schemeClr val="dk1"/>
              </a:buClr>
              <a:buSzPts val="2000"/>
              <a:buNone/>
              <a:defRPr sz="1500" b="1">
                <a:latin typeface="Baloo 2"/>
                <a:ea typeface="Baloo 2"/>
                <a:cs typeface="Baloo 2"/>
                <a:sym typeface="Baloo 2"/>
              </a:defRPr>
            </a:lvl5pPr>
            <a:lvl6pPr lvl="5" algn="l">
              <a:lnSpc>
                <a:spcPct val="100000"/>
              </a:lnSpc>
              <a:spcBef>
                <a:spcPts val="1200"/>
              </a:spcBef>
              <a:spcAft>
                <a:spcPts val="0"/>
              </a:spcAft>
              <a:buClr>
                <a:schemeClr val="dk1"/>
              </a:buClr>
              <a:buSzPts val="2000"/>
              <a:buNone/>
              <a:defRPr sz="1500" b="1">
                <a:latin typeface="Baloo 2"/>
                <a:ea typeface="Baloo 2"/>
                <a:cs typeface="Baloo 2"/>
                <a:sym typeface="Baloo 2"/>
              </a:defRPr>
            </a:lvl6pPr>
            <a:lvl7pPr lvl="6" algn="l">
              <a:lnSpc>
                <a:spcPct val="100000"/>
              </a:lnSpc>
              <a:spcBef>
                <a:spcPts val="1200"/>
              </a:spcBef>
              <a:spcAft>
                <a:spcPts val="0"/>
              </a:spcAft>
              <a:buClr>
                <a:schemeClr val="dk1"/>
              </a:buClr>
              <a:buSzPts val="2000"/>
              <a:buNone/>
              <a:defRPr sz="1500" b="1">
                <a:latin typeface="Baloo 2"/>
                <a:ea typeface="Baloo 2"/>
                <a:cs typeface="Baloo 2"/>
                <a:sym typeface="Baloo 2"/>
              </a:defRPr>
            </a:lvl7pPr>
            <a:lvl8pPr lvl="7" algn="l">
              <a:lnSpc>
                <a:spcPct val="100000"/>
              </a:lnSpc>
              <a:spcBef>
                <a:spcPts val="1200"/>
              </a:spcBef>
              <a:spcAft>
                <a:spcPts val="0"/>
              </a:spcAft>
              <a:buClr>
                <a:schemeClr val="dk1"/>
              </a:buClr>
              <a:buSzPts val="2000"/>
              <a:buNone/>
              <a:defRPr sz="1500" b="1">
                <a:latin typeface="Baloo 2"/>
                <a:ea typeface="Baloo 2"/>
                <a:cs typeface="Baloo 2"/>
                <a:sym typeface="Baloo 2"/>
              </a:defRPr>
            </a:lvl8pPr>
            <a:lvl9pPr lvl="8" algn="l">
              <a:lnSpc>
                <a:spcPct val="100000"/>
              </a:lnSpc>
              <a:spcBef>
                <a:spcPts val="1200"/>
              </a:spcBef>
              <a:spcAft>
                <a:spcPts val="1200"/>
              </a:spcAft>
              <a:buClr>
                <a:schemeClr val="dk1"/>
              </a:buClr>
              <a:buSzPts val="2000"/>
              <a:buNone/>
              <a:defRPr sz="1500" b="1">
                <a:latin typeface="Baloo 2"/>
                <a:ea typeface="Baloo 2"/>
                <a:cs typeface="Baloo 2"/>
                <a:sym typeface="Baloo 2"/>
              </a:defRPr>
            </a:lvl9pPr>
          </a:lstStyle>
          <a:p>
            <a:endParaRPr/>
          </a:p>
        </p:txBody>
      </p:sp>
      <p:sp>
        <p:nvSpPr>
          <p:cNvPr id="141" name="Google Shape;141;p31"/>
          <p:cNvSpPr txBox="1">
            <a:spLocks noGrp="1"/>
          </p:cNvSpPr>
          <p:nvPr>
            <p:ph type="subTitle" idx="6"/>
          </p:nvPr>
        </p:nvSpPr>
        <p:spPr>
          <a:xfrm>
            <a:off x="1842974" y="3745700"/>
            <a:ext cx="2152800" cy="612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600"/>
              <a:buNone/>
              <a:defRPr sz="1200">
                <a:solidFill>
                  <a:schemeClr val="dk1"/>
                </a:solidFill>
              </a:defRPr>
            </a:lvl1pPr>
            <a:lvl2pPr lvl="1" algn="l">
              <a:lnSpc>
                <a:spcPct val="100000"/>
              </a:lnSpc>
              <a:spcBef>
                <a:spcPts val="1200"/>
              </a:spcBef>
              <a:spcAft>
                <a:spcPts val="0"/>
              </a:spcAft>
              <a:buClr>
                <a:schemeClr val="dk1"/>
              </a:buClr>
              <a:buSzPts val="2400"/>
              <a:buNone/>
              <a:defRPr/>
            </a:lvl2pPr>
            <a:lvl3pPr lvl="2" algn="l">
              <a:lnSpc>
                <a:spcPct val="100000"/>
              </a:lnSpc>
              <a:spcBef>
                <a:spcPts val="1200"/>
              </a:spcBef>
              <a:spcAft>
                <a:spcPts val="0"/>
              </a:spcAft>
              <a:buClr>
                <a:schemeClr val="dk1"/>
              </a:buClr>
              <a:buSzPts val="2000"/>
              <a:buNone/>
              <a:defRPr/>
            </a:lvl3pPr>
            <a:lvl4pPr lvl="3" algn="l">
              <a:lnSpc>
                <a:spcPct val="100000"/>
              </a:lnSpc>
              <a:spcBef>
                <a:spcPts val="1200"/>
              </a:spcBef>
              <a:spcAft>
                <a:spcPts val="0"/>
              </a:spcAft>
              <a:buClr>
                <a:schemeClr val="dk1"/>
              </a:buClr>
              <a:buSzPts val="1800"/>
              <a:buNone/>
              <a:defRPr/>
            </a:lvl4pPr>
            <a:lvl5pPr lvl="4" algn="l">
              <a:lnSpc>
                <a:spcPct val="100000"/>
              </a:lnSpc>
              <a:spcBef>
                <a:spcPts val="1200"/>
              </a:spcBef>
              <a:spcAft>
                <a:spcPts val="0"/>
              </a:spcAft>
              <a:buClr>
                <a:schemeClr val="dk1"/>
              </a:buClr>
              <a:buSzPts val="1800"/>
              <a:buNone/>
              <a:defRPr/>
            </a:lvl5pPr>
            <a:lvl6pPr lvl="5" algn="l">
              <a:lnSpc>
                <a:spcPct val="100000"/>
              </a:lnSpc>
              <a:spcBef>
                <a:spcPts val="1200"/>
              </a:spcBef>
              <a:spcAft>
                <a:spcPts val="0"/>
              </a:spcAft>
              <a:buClr>
                <a:schemeClr val="dk1"/>
              </a:buClr>
              <a:buSzPts val="1800"/>
              <a:buNone/>
              <a:defRPr/>
            </a:lvl6pPr>
            <a:lvl7pPr lvl="6" algn="l">
              <a:lnSpc>
                <a:spcPct val="100000"/>
              </a:lnSpc>
              <a:spcBef>
                <a:spcPts val="1200"/>
              </a:spcBef>
              <a:spcAft>
                <a:spcPts val="0"/>
              </a:spcAft>
              <a:buClr>
                <a:schemeClr val="dk1"/>
              </a:buClr>
              <a:buSzPts val="1800"/>
              <a:buNone/>
              <a:defRPr/>
            </a:lvl7pPr>
            <a:lvl8pPr lvl="7" algn="l">
              <a:lnSpc>
                <a:spcPct val="100000"/>
              </a:lnSpc>
              <a:spcBef>
                <a:spcPts val="1200"/>
              </a:spcBef>
              <a:spcAft>
                <a:spcPts val="0"/>
              </a:spcAft>
              <a:buClr>
                <a:schemeClr val="dk1"/>
              </a:buClr>
              <a:buSzPts val="1800"/>
              <a:buNone/>
              <a:defRPr/>
            </a:lvl8pPr>
            <a:lvl9pPr lvl="8" algn="l">
              <a:lnSpc>
                <a:spcPct val="100000"/>
              </a:lnSpc>
              <a:spcBef>
                <a:spcPts val="1200"/>
              </a:spcBef>
              <a:spcAft>
                <a:spcPts val="1200"/>
              </a:spcAft>
              <a:buClr>
                <a:schemeClr val="dk1"/>
              </a:buClr>
              <a:buSzPts val="1800"/>
              <a:buNone/>
              <a:defRPr/>
            </a:lvl9pPr>
          </a:lstStyle>
          <a:p>
            <a:endParaRPr/>
          </a:p>
        </p:txBody>
      </p:sp>
      <p:sp>
        <p:nvSpPr>
          <p:cNvPr id="142" name="Google Shape;142;p31"/>
          <p:cNvSpPr txBox="1">
            <a:spLocks noGrp="1"/>
          </p:cNvSpPr>
          <p:nvPr>
            <p:ph type="subTitle" idx="7"/>
          </p:nvPr>
        </p:nvSpPr>
        <p:spPr>
          <a:xfrm>
            <a:off x="5676749" y="3374225"/>
            <a:ext cx="2152800" cy="37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6"/>
              </a:buClr>
              <a:buSzPts val="2000"/>
              <a:buNone/>
              <a:defRPr sz="1500" b="1">
                <a:solidFill>
                  <a:schemeClr val="accent6"/>
                </a:solidFill>
                <a:latin typeface="Baloo 2"/>
                <a:ea typeface="Baloo 2"/>
                <a:cs typeface="Baloo 2"/>
                <a:sym typeface="Baloo 2"/>
              </a:defRPr>
            </a:lvl1pPr>
            <a:lvl2pPr lvl="1" algn="l">
              <a:lnSpc>
                <a:spcPct val="100000"/>
              </a:lnSpc>
              <a:spcBef>
                <a:spcPts val="1200"/>
              </a:spcBef>
              <a:spcAft>
                <a:spcPts val="0"/>
              </a:spcAft>
              <a:buClr>
                <a:schemeClr val="dk1"/>
              </a:buClr>
              <a:buSzPts val="2000"/>
              <a:buNone/>
              <a:defRPr sz="1500" b="1">
                <a:latin typeface="Baloo 2"/>
                <a:ea typeface="Baloo 2"/>
                <a:cs typeface="Baloo 2"/>
                <a:sym typeface="Baloo 2"/>
              </a:defRPr>
            </a:lvl2pPr>
            <a:lvl3pPr lvl="2" algn="l">
              <a:lnSpc>
                <a:spcPct val="100000"/>
              </a:lnSpc>
              <a:spcBef>
                <a:spcPts val="1200"/>
              </a:spcBef>
              <a:spcAft>
                <a:spcPts val="0"/>
              </a:spcAft>
              <a:buClr>
                <a:schemeClr val="dk1"/>
              </a:buClr>
              <a:buSzPts val="2000"/>
              <a:buNone/>
              <a:defRPr sz="1500" b="1">
                <a:latin typeface="Baloo 2"/>
                <a:ea typeface="Baloo 2"/>
                <a:cs typeface="Baloo 2"/>
                <a:sym typeface="Baloo 2"/>
              </a:defRPr>
            </a:lvl3pPr>
            <a:lvl4pPr lvl="3" algn="l">
              <a:lnSpc>
                <a:spcPct val="100000"/>
              </a:lnSpc>
              <a:spcBef>
                <a:spcPts val="1200"/>
              </a:spcBef>
              <a:spcAft>
                <a:spcPts val="0"/>
              </a:spcAft>
              <a:buClr>
                <a:schemeClr val="dk1"/>
              </a:buClr>
              <a:buSzPts val="2000"/>
              <a:buNone/>
              <a:defRPr sz="1500" b="1">
                <a:latin typeface="Baloo 2"/>
                <a:ea typeface="Baloo 2"/>
                <a:cs typeface="Baloo 2"/>
                <a:sym typeface="Baloo 2"/>
              </a:defRPr>
            </a:lvl4pPr>
            <a:lvl5pPr lvl="4" algn="l">
              <a:lnSpc>
                <a:spcPct val="100000"/>
              </a:lnSpc>
              <a:spcBef>
                <a:spcPts val="1200"/>
              </a:spcBef>
              <a:spcAft>
                <a:spcPts val="0"/>
              </a:spcAft>
              <a:buClr>
                <a:schemeClr val="dk1"/>
              </a:buClr>
              <a:buSzPts val="2000"/>
              <a:buNone/>
              <a:defRPr sz="1500" b="1">
                <a:latin typeface="Baloo 2"/>
                <a:ea typeface="Baloo 2"/>
                <a:cs typeface="Baloo 2"/>
                <a:sym typeface="Baloo 2"/>
              </a:defRPr>
            </a:lvl5pPr>
            <a:lvl6pPr lvl="5" algn="l">
              <a:lnSpc>
                <a:spcPct val="100000"/>
              </a:lnSpc>
              <a:spcBef>
                <a:spcPts val="1200"/>
              </a:spcBef>
              <a:spcAft>
                <a:spcPts val="0"/>
              </a:spcAft>
              <a:buClr>
                <a:schemeClr val="dk1"/>
              </a:buClr>
              <a:buSzPts val="2000"/>
              <a:buNone/>
              <a:defRPr sz="1500" b="1">
                <a:latin typeface="Baloo 2"/>
                <a:ea typeface="Baloo 2"/>
                <a:cs typeface="Baloo 2"/>
                <a:sym typeface="Baloo 2"/>
              </a:defRPr>
            </a:lvl6pPr>
            <a:lvl7pPr lvl="6" algn="l">
              <a:lnSpc>
                <a:spcPct val="100000"/>
              </a:lnSpc>
              <a:spcBef>
                <a:spcPts val="1200"/>
              </a:spcBef>
              <a:spcAft>
                <a:spcPts val="0"/>
              </a:spcAft>
              <a:buClr>
                <a:schemeClr val="dk1"/>
              </a:buClr>
              <a:buSzPts val="2000"/>
              <a:buNone/>
              <a:defRPr sz="1500" b="1">
                <a:latin typeface="Baloo 2"/>
                <a:ea typeface="Baloo 2"/>
                <a:cs typeface="Baloo 2"/>
                <a:sym typeface="Baloo 2"/>
              </a:defRPr>
            </a:lvl7pPr>
            <a:lvl8pPr lvl="7" algn="l">
              <a:lnSpc>
                <a:spcPct val="100000"/>
              </a:lnSpc>
              <a:spcBef>
                <a:spcPts val="1200"/>
              </a:spcBef>
              <a:spcAft>
                <a:spcPts val="0"/>
              </a:spcAft>
              <a:buClr>
                <a:schemeClr val="dk1"/>
              </a:buClr>
              <a:buSzPts val="2000"/>
              <a:buNone/>
              <a:defRPr sz="1500" b="1">
                <a:latin typeface="Baloo 2"/>
                <a:ea typeface="Baloo 2"/>
                <a:cs typeface="Baloo 2"/>
                <a:sym typeface="Baloo 2"/>
              </a:defRPr>
            </a:lvl8pPr>
            <a:lvl9pPr lvl="8" algn="l">
              <a:lnSpc>
                <a:spcPct val="100000"/>
              </a:lnSpc>
              <a:spcBef>
                <a:spcPts val="1200"/>
              </a:spcBef>
              <a:spcAft>
                <a:spcPts val="1200"/>
              </a:spcAft>
              <a:buClr>
                <a:schemeClr val="dk1"/>
              </a:buClr>
              <a:buSzPts val="2000"/>
              <a:buNone/>
              <a:defRPr sz="1500" b="1">
                <a:latin typeface="Baloo 2"/>
                <a:ea typeface="Baloo 2"/>
                <a:cs typeface="Baloo 2"/>
                <a:sym typeface="Baloo 2"/>
              </a:defRPr>
            </a:lvl9pPr>
          </a:lstStyle>
          <a:p>
            <a:endParaRPr/>
          </a:p>
        </p:txBody>
      </p:sp>
      <p:sp>
        <p:nvSpPr>
          <p:cNvPr id="143" name="Google Shape;143;p31"/>
          <p:cNvSpPr txBox="1">
            <a:spLocks noGrp="1"/>
          </p:cNvSpPr>
          <p:nvPr>
            <p:ph type="subTitle" idx="8"/>
          </p:nvPr>
        </p:nvSpPr>
        <p:spPr>
          <a:xfrm>
            <a:off x="5676749" y="3745700"/>
            <a:ext cx="2152800" cy="612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dk1"/>
              </a:buClr>
              <a:buSzPts val="1600"/>
              <a:buNone/>
              <a:defRPr sz="1200">
                <a:solidFill>
                  <a:schemeClr val="dk1"/>
                </a:solidFill>
              </a:defRPr>
            </a:lvl1pPr>
            <a:lvl2pPr lvl="1" algn="l">
              <a:lnSpc>
                <a:spcPct val="100000"/>
              </a:lnSpc>
              <a:spcBef>
                <a:spcPts val="1200"/>
              </a:spcBef>
              <a:spcAft>
                <a:spcPts val="0"/>
              </a:spcAft>
              <a:buClr>
                <a:schemeClr val="dk1"/>
              </a:buClr>
              <a:buSzPts val="2400"/>
              <a:buNone/>
              <a:defRPr/>
            </a:lvl2pPr>
            <a:lvl3pPr lvl="2" algn="l">
              <a:lnSpc>
                <a:spcPct val="100000"/>
              </a:lnSpc>
              <a:spcBef>
                <a:spcPts val="1200"/>
              </a:spcBef>
              <a:spcAft>
                <a:spcPts val="0"/>
              </a:spcAft>
              <a:buClr>
                <a:schemeClr val="dk1"/>
              </a:buClr>
              <a:buSzPts val="2000"/>
              <a:buNone/>
              <a:defRPr/>
            </a:lvl3pPr>
            <a:lvl4pPr lvl="3" algn="l">
              <a:lnSpc>
                <a:spcPct val="100000"/>
              </a:lnSpc>
              <a:spcBef>
                <a:spcPts val="1200"/>
              </a:spcBef>
              <a:spcAft>
                <a:spcPts val="0"/>
              </a:spcAft>
              <a:buClr>
                <a:schemeClr val="dk1"/>
              </a:buClr>
              <a:buSzPts val="1800"/>
              <a:buNone/>
              <a:defRPr/>
            </a:lvl4pPr>
            <a:lvl5pPr lvl="4" algn="l">
              <a:lnSpc>
                <a:spcPct val="100000"/>
              </a:lnSpc>
              <a:spcBef>
                <a:spcPts val="1200"/>
              </a:spcBef>
              <a:spcAft>
                <a:spcPts val="0"/>
              </a:spcAft>
              <a:buClr>
                <a:schemeClr val="dk1"/>
              </a:buClr>
              <a:buSzPts val="1800"/>
              <a:buNone/>
              <a:defRPr/>
            </a:lvl5pPr>
            <a:lvl6pPr lvl="5" algn="l">
              <a:lnSpc>
                <a:spcPct val="100000"/>
              </a:lnSpc>
              <a:spcBef>
                <a:spcPts val="1200"/>
              </a:spcBef>
              <a:spcAft>
                <a:spcPts val="0"/>
              </a:spcAft>
              <a:buClr>
                <a:schemeClr val="dk1"/>
              </a:buClr>
              <a:buSzPts val="1800"/>
              <a:buNone/>
              <a:defRPr/>
            </a:lvl6pPr>
            <a:lvl7pPr lvl="6" algn="l">
              <a:lnSpc>
                <a:spcPct val="100000"/>
              </a:lnSpc>
              <a:spcBef>
                <a:spcPts val="1200"/>
              </a:spcBef>
              <a:spcAft>
                <a:spcPts val="0"/>
              </a:spcAft>
              <a:buClr>
                <a:schemeClr val="dk1"/>
              </a:buClr>
              <a:buSzPts val="1800"/>
              <a:buNone/>
              <a:defRPr/>
            </a:lvl7pPr>
            <a:lvl8pPr lvl="7" algn="l">
              <a:lnSpc>
                <a:spcPct val="100000"/>
              </a:lnSpc>
              <a:spcBef>
                <a:spcPts val="1200"/>
              </a:spcBef>
              <a:spcAft>
                <a:spcPts val="0"/>
              </a:spcAft>
              <a:buClr>
                <a:schemeClr val="dk1"/>
              </a:buClr>
              <a:buSzPts val="1800"/>
              <a:buNone/>
              <a:defRPr/>
            </a:lvl8pPr>
            <a:lvl9pPr lvl="8" algn="l">
              <a:lnSpc>
                <a:spcPct val="100000"/>
              </a:lnSpc>
              <a:spcBef>
                <a:spcPts val="1200"/>
              </a:spcBef>
              <a:spcAft>
                <a:spcPts val="1200"/>
              </a:spcAft>
              <a:buClr>
                <a:schemeClr val="dk1"/>
              </a:buClr>
              <a:buSzPts val="1800"/>
              <a:buNone/>
              <a:defRPr/>
            </a:lvl9pPr>
          </a:lstStyle>
          <a:p>
            <a:endParaRPr/>
          </a:p>
        </p:txBody>
      </p:sp>
      <p:sp>
        <p:nvSpPr>
          <p:cNvPr id="144" name="Google Shape;144;p31"/>
          <p:cNvSpPr/>
          <p:nvPr/>
        </p:nvSpPr>
        <p:spPr>
          <a:xfrm>
            <a:off x="0" y="0"/>
            <a:ext cx="9144000" cy="539925"/>
          </a:xfrm>
          <a:prstGeom prst="rect">
            <a:avLst/>
          </a:prstGeom>
          <a:solidFill>
            <a:srgbClr val="F9C944">
              <a:alpha val="40000"/>
            </a:srgbClr>
          </a:solidFill>
          <a:ln>
            <a:noFill/>
          </a:ln>
        </p:spPr>
        <p:txBody>
          <a:bodyPr spcFirstLastPara="1" wrap="square" lIns="51413" tIns="51413" rIns="51413" bIns="51413"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013" b="0" i="0" u="none" strike="noStrike" cap="none">
              <a:solidFill>
                <a:srgbClr val="000000"/>
              </a:solidFill>
              <a:latin typeface="Calibri"/>
              <a:ea typeface="Calibri"/>
              <a:cs typeface="Calibri"/>
              <a:sym typeface="Calibri"/>
            </a:endParaRPr>
          </a:p>
        </p:txBody>
      </p:sp>
      <p:pic>
        <p:nvPicPr>
          <p:cNvPr id="13" name="Picture 2" descr="https://upload.wikimedia.org/wikipedia/commons/thumb/6/6d/ROC_Ministry_of_Education_Seal.svg/2000px-ROC_Ministry_of_Education_Seal.svg.png">
            <a:extLst>
              <a:ext uri="{FF2B5EF4-FFF2-40B4-BE49-F238E27FC236}">
                <a16:creationId xmlns:a16="http://schemas.microsoft.com/office/drawing/2014/main" id="{CBF92CA7-346B-4E46-8141-D5E5F9C3D8C6}"/>
              </a:ext>
            </a:extLst>
          </p:cNvPr>
          <p:cNvPicPr>
            <a:picLocks noChangeAspect="1" noChangeArrowheads="1"/>
          </p:cNvPicPr>
          <p:nvPr userDrawn="1"/>
        </p:nvPicPr>
        <p:blipFill>
          <a:blip r:embed="rId2" cstate="print"/>
          <a:srcRect/>
          <a:stretch>
            <a:fillRect/>
          </a:stretch>
        </p:blipFill>
        <p:spPr bwMode="auto">
          <a:xfrm>
            <a:off x="8303721" y="202425"/>
            <a:ext cx="667985" cy="675000"/>
          </a:xfrm>
          <a:prstGeom prst="rect">
            <a:avLst/>
          </a:prstGeom>
          <a:noFill/>
        </p:spPr>
      </p:pic>
    </p:spTree>
    <p:extLst>
      <p:ext uri="{BB962C8B-B14F-4D97-AF65-F5344CB8AC3E}">
        <p14:creationId xmlns:p14="http://schemas.microsoft.com/office/powerpoint/2010/main" val="35255030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dirty="0"/>
              <a:t>编辑母版文本样式
第二级
第三级
第四级
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6CD1F7A-ED97-4C8B-A8A8-C44C2B41511F}" type="datetime1">
              <a:rPr kumimoji="1" lang="zh-CN" altLang="en-US" smtClean="0"/>
              <a:t>2023/7/10</a:t>
            </a:fld>
            <a:endParaRPr kumimoji="1"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zh-CN" altLang="en-US"/>
          </a:p>
        </p:txBody>
      </p:sp>
      <p:pic>
        <p:nvPicPr>
          <p:cNvPr id="7" name="圖片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684772" y="41127"/>
            <a:ext cx="390809" cy="390809"/>
          </a:xfrm>
          <a:prstGeom prst="ellipse">
            <a:avLst/>
          </a:prstGeom>
        </p:spPr>
      </p:pic>
      <p:sp>
        <p:nvSpPr>
          <p:cNvPr id="8" name="Slide Number Placeholder 4"/>
          <p:cNvSpPr txBox="1">
            <a:spLocks/>
          </p:cNvSpPr>
          <p:nvPr userDrawn="1"/>
        </p:nvSpPr>
        <p:spPr>
          <a:xfrm>
            <a:off x="7086600" y="4904185"/>
            <a:ext cx="2057400" cy="273844"/>
          </a:xfrm>
          <a:prstGeom prst="rect">
            <a:avLst/>
          </a:prstGeom>
        </p:spPr>
        <p:txBody>
          <a:bodyPr/>
          <a:lstStyle>
            <a:defPPr>
              <a:defRPr lang="zh-CN"/>
            </a:defPPr>
            <a:lvl1pPr marL="0" algn="l" defTabSz="685800" rtl="0" eaLnBrk="1" latinLnBrk="0" hangingPunct="1">
              <a:defRPr sz="1100" kern="1200">
                <a:solidFill>
                  <a:schemeClr val="tx1"/>
                </a:solidFill>
                <a:latin typeface="Arial" panose="020B0604020202020204" pitchFamily="34" charset="0"/>
                <a:ea typeface="+mn-ea"/>
                <a:cs typeface="Arial" panose="020B0604020202020204" pitchFamily="34" charset="0"/>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269BBFD-60D9-2641-924D-EA0A3652A811}" type="slidenum">
              <a:rPr kumimoji="1" lang="zh-CN" altLang="en-US" smtClean="0">
                <a:solidFill>
                  <a:schemeClr val="bg2">
                    <a:lumMod val="10000"/>
                  </a:schemeClr>
                </a:solidFill>
                <a:latin typeface="Arial" panose="020B0604020202020204" pitchFamily="34" charset="0"/>
                <a:cs typeface="Arial" panose="020B0604020202020204" pitchFamily="34" charset="0"/>
              </a:rPr>
              <a:pPr algn="r"/>
              <a:t>‹#›</a:t>
            </a:fld>
            <a:endParaRPr kumimoji="1" lang="zh-CN" altLang="en-US" dirty="0">
              <a:solidFill>
                <a:schemeClr val="bg2">
                  <a:lumMod val="1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92706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8" r:id="rId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2.sv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svg"/><Relationship Id="rId3" Type="http://schemas.openxmlformats.org/officeDocument/2006/relationships/notesSlide" Target="../notesSlides/notesSlide13.xml"/><Relationship Id="rId7" Type="http://schemas.openxmlformats.org/officeDocument/2006/relationships/image" Target="../media/image16.svg"/><Relationship Id="rId12"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15.png"/><Relationship Id="rId11" Type="http://schemas.openxmlformats.org/officeDocument/2006/relationships/image" Target="../media/image20.svg"/><Relationship Id="rId5" Type="http://schemas.openxmlformats.org/officeDocument/2006/relationships/image" Target="../media/image14.svg"/><Relationship Id="rId15" Type="http://schemas.openxmlformats.org/officeDocument/2006/relationships/image" Target="../media/image24.sv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svg"/><Relationship Id="rId1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9.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4.sv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6.sv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8.sv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0.sv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9.png"/><Relationship Id="rId5" Type="http://schemas.openxmlformats.org/officeDocument/2006/relationships/image" Target="../media/image50.png"/><Relationship Id="rId4" Type="http://schemas.openxmlformats.org/officeDocument/2006/relationships/customXml" Target="../ink/ink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淘宝店chenying0907 1">
            <a:extLst>
              <a:ext uri="{FF2B5EF4-FFF2-40B4-BE49-F238E27FC236}">
                <a16:creationId xmlns:a16="http://schemas.microsoft.com/office/drawing/2014/main" id="{863EF107-A8FF-C040-B073-3C149B3BB3F8}"/>
              </a:ext>
            </a:extLst>
          </p:cNvPr>
          <p:cNvGrpSpPr/>
          <p:nvPr>
            <p:custDataLst>
              <p:tags r:id="rId1"/>
            </p:custDataLst>
          </p:nvPr>
        </p:nvGrpSpPr>
        <p:grpSpPr>
          <a:xfrm>
            <a:off x="-4763" y="1841500"/>
            <a:ext cx="9153526" cy="3311526"/>
            <a:chOff x="-4763" y="1841500"/>
            <a:chExt cx="9153526" cy="3311526"/>
          </a:xfrm>
        </p:grpSpPr>
        <p:sp>
          <p:nvSpPr>
            <p:cNvPr id="5" name="淘宝店chenying0907 36">
              <a:extLst>
                <a:ext uri="{FF2B5EF4-FFF2-40B4-BE49-F238E27FC236}">
                  <a16:creationId xmlns:a16="http://schemas.microsoft.com/office/drawing/2014/main" id="{3887F81D-CFCF-164C-82D9-44D3BB8A6068}"/>
                </a:ext>
              </a:extLst>
            </p:cNvPr>
            <p:cNvSpPr>
              <a:spLocks/>
            </p:cNvSpPr>
            <p:nvPr/>
          </p:nvSpPr>
          <p:spPr bwMode="auto">
            <a:xfrm>
              <a:off x="3036887" y="3662363"/>
              <a:ext cx="4049713" cy="1490663"/>
            </a:xfrm>
            <a:custGeom>
              <a:avLst/>
              <a:gdLst>
                <a:gd name="T0" fmla="*/ 1369 w 2551"/>
                <a:gd name="T1" fmla="*/ 939 h 939"/>
                <a:gd name="T2" fmla="*/ 2551 w 2551"/>
                <a:gd name="T3" fmla="*/ 442 h 939"/>
                <a:gd name="T4" fmla="*/ 2485 w 2551"/>
                <a:gd name="T5" fmla="*/ 0 h 939"/>
                <a:gd name="T6" fmla="*/ 0 w 2551"/>
                <a:gd name="T7" fmla="*/ 295 h 939"/>
                <a:gd name="T8" fmla="*/ 745 w 2551"/>
                <a:gd name="T9" fmla="*/ 939 h 939"/>
                <a:gd name="T10" fmla="*/ 1369 w 2551"/>
                <a:gd name="T11" fmla="*/ 939 h 939"/>
              </a:gdLst>
              <a:ahLst/>
              <a:cxnLst>
                <a:cxn ang="0">
                  <a:pos x="T0" y="T1"/>
                </a:cxn>
                <a:cxn ang="0">
                  <a:pos x="T2" y="T3"/>
                </a:cxn>
                <a:cxn ang="0">
                  <a:pos x="T4" y="T5"/>
                </a:cxn>
                <a:cxn ang="0">
                  <a:pos x="T6" y="T7"/>
                </a:cxn>
                <a:cxn ang="0">
                  <a:pos x="T8" y="T9"/>
                </a:cxn>
                <a:cxn ang="0">
                  <a:pos x="T10" y="T11"/>
                </a:cxn>
              </a:cxnLst>
              <a:rect l="0" t="0" r="r" b="b"/>
              <a:pathLst>
                <a:path w="2551" h="939">
                  <a:moveTo>
                    <a:pt x="1369" y="939"/>
                  </a:moveTo>
                  <a:lnTo>
                    <a:pt x="2551" y="442"/>
                  </a:lnTo>
                  <a:lnTo>
                    <a:pt x="2485" y="0"/>
                  </a:lnTo>
                  <a:lnTo>
                    <a:pt x="0" y="295"/>
                  </a:lnTo>
                  <a:lnTo>
                    <a:pt x="745" y="939"/>
                  </a:lnTo>
                  <a:lnTo>
                    <a:pt x="1369" y="939"/>
                  </a:lnTo>
                  <a:close/>
                </a:path>
              </a:pathLst>
            </a:custGeom>
            <a:solidFill>
              <a:srgbClr val="D9AB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淘宝店chenying0907 37">
              <a:extLst>
                <a:ext uri="{FF2B5EF4-FFF2-40B4-BE49-F238E27FC236}">
                  <a16:creationId xmlns:a16="http://schemas.microsoft.com/office/drawing/2014/main" id="{2CE50218-CFAC-0D4D-AD4A-0C8CB51A5698}"/>
                </a:ext>
              </a:extLst>
            </p:cNvPr>
            <p:cNvSpPr>
              <a:spLocks/>
            </p:cNvSpPr>
            <p:nvPr/>
          </p:nvSpPr>
          <p:spPr bwMode="auto">
            <a:xfrm>
              <a:off x="379412" y="1841500"/>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AC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淘宝店chenying0907 38">
              <a:extLst>
                <a:ext uri="{FF2B5EF4-FFF2-40B4-BE49-F238E27FC236}">
                  <a16:creationId xmlns:a16="http://schemas.microsoft.com/office/drawing/2014/main" id="{6A2A6D46-8265-1C4D-9EEE-1D885EA05EDD}"/>
                </a:ext>
              </a:extLst>
            </p:cNvPr>
            <p:cNvSpPr>
              <a:spLocks/>
            </p:cNvSpPr>
            <p:nvPr/>
          </p:nvSpPr>
          <p:spPr bwMode="auto">
            <a:xfrm>
              <a:off x="-4763" y="1841500"/>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淘宝店chenying0907 39">
              <a:extLst>
                <a:ext uri="{FF2B5EF4-FFF2-40B4-BE49-F238E27FC236}">
                  <a16:creationId xmlns:a16="http://schemas.microsoft.com/office/drawing/2014/main" id="{32C51062-A3D2-244C-91E3-FB99EF272529}"/>
                </a:ext>
              </a:extLst>
            </p:cNvPr>
            <p:cNvSpPr>
              <a:spLocks/>
            </p:cNvSpPr>
            <p:nvPr/>
          </p:nvSpPr>
          <p:spPr bwMode="auto">
            <a:xfrm>
              <a:off x="-4763" y="4770438"/>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淘宝店chenying0907 40">
              <a:extLst>
                <a:ext uri="{FF2B5EF4-FFF2-40B4-BE49-F238E27FC236}">
                  <a16:creationId xmlns:a16="http://schemas.microsoft.com/office/drawing/2014/main" id="{7E5507D1-4965-1F45-9EBE-C9F9868EEB6D}"/>
                </a:ext>
              </a:extLst>
            </p:cNvPr>
            <p:cNvSpPr>
              <a:spLocks/>
            </p:cNvSpPr>
            <p:nvPr/>
          </p:nvSpPr>
          <p:spPr bwMode="auto">
            <a:xfrm>
              <a:off x="5210175" y="3490913"/>
              <a:ext cx="3938588" cy="1662113"/>
            </a:xfrm>
            <a:custGeom>
              <a:avLst/>
              <a:gdLst>
                <a:gd name="T0" fmla="*/ 0 w 2481"/>
                <a:gd name="T1" fmla="*/ 1047 h 1047"/>
                <a:gd name="T2" fmla="*/ 1254 w 2481"/>
                <a:gd name="T3" fmla="*/ 1047 h 1047"/>
                <a:gd name="T4" fmla="*/ 1868 w 2481"/>
                <a:gd name="T5" fmla="*/ 1047 h 1047"/>
                <a:gd name="T6" fmla="*/ 2481 w 2481"/>
                <a:gd name="T7" fmla="*/ 263 h 1047"/>
                <a:gd name="T8" fmla="*/ 2481 w 2481"/>
                <a:gd name="T9" fmla="*/ 0 h 1047"/>
                <a:gd name="T10" fmla="*/ 0 w 2481"/>
                <a:gd name="T11" fmla="*/ 1047 h 1047"/>
              </a:gdLst>
              <a:ahLst/>
              <a:cxnLst>
                <a:cxn ang="0">
                  <a:pos x="T0" y="T1"/>
                </a:cxn>
                <a:cxn ang="0">
                  <a:pos x="T2" y="T3"/>
                </a:cxn>
                <a:cxn ang="0">
                  <a:pos x="T4" y="T5"/>
                </a:cxn>
                <a:cxn ang="0">
                  <a:pos x="T6" y="T7"/>
                </a:cxn>
                <a:cxn ang="0">
                  <a:pos x="T8" y="T9"/>
                </a:cxn>
                <a:cxn ang="0">
                  <a:pos x="T10" y="T11"/>
                </a:cxn>
              </a:cxnLst>
              <a:rect l="0" t="0" r="r" b="b"/>
              <a:pathLst>
                <a:path w="2481" h="1047">
                  <a:moveTo>
                    <a:pt x="0" y="1047"/>
                  </a:moveTo>
                  <a:lnTo>
                    <a:pt x="1254" y="1047"/>
                  </a:lnTo>
                  <a:lnTo>
                    <a:pt x="1868" y="1047"/>
                  </a:lnTo>
                  <a:lnTo>
                    <a:pt x="2481" y="263"/>
                  </a:lnTo>
                  <a:lnTo>
                    <a:pt x="2481" y="0"/>
                  </a:lnTo>
                  <a:lnTo>
                    <a:pt x="0" y="1047"/>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淘宝店chenying0907 41">
              <a:extLst>
                <a:ext uri="{FF2B5EF4-FFF2-40B4-BE49-F238E27FC236}">
                  <a16:creationId xmlns:a16="http://schemas.microsoft.com/office/drawing/2014/main" id="{1CA268EF-A7FB-114D-96A2-1E7D2B50A559}"/>
                </a:ext>
              </a:extLst>
            </p:cNvPr>
            <p:cNvSpPr>
              <a:spLocks/>
            </p:cNvSpPr>
            <p:nvPr/>
          </p:nvSpPr>
          <p:spPr bwMode="auto">
            <a:xfrm>
              <a:off x="6965950" y="3357563"/>
              <a:ext cx="2182813" cy="1006475"/>
            </a:xfrm>
            <a:custGeom>
              <a:avLst/>
              <a:gdLst>
                <a:gd name="T0" fmla="*/ 0 w 1375"/>
                <a:gd name="T1" fmla="*/ 126 h 634"/>
                <a:gd name="T2" fmla="*/ 76 w 1375"/>
                <a:gd name="T3" fmla="*/ 634 h 634"/>
                <a:gd name="T4" fmla="*/ 1375 w 1375"/>
                <a:gd name="T5" fmla="*/ 84 h 634"/>
                <a:gd name="T6" fmla="*/ 1375 w 1375"/>
                <a:gd name="T7" fmla="*/ 36 h 634"/>
                <a:gd name="T8" fmla="*/ 1375 w 1375"/>
                <a:gd name="T9" fmla="*/ 0 h 634"/>
                <a:gd name="T10" fmla="*/ 0 w 1375"/>
                <a:gd name="T11" fmla="*/ 126 h 634"/>
              </a:gdLst>
              <a:ahLst/>
              <a:cxnLst>
                <a:cxn ang="0">
                  <a:pos x="T0" y="T1"/>
                </a:cxn>
                <a:cxn ang="0">
                  <a:pos x="T2" y="T3"/>
                </a:cxn>
                <a:cxn ang="0">
                  <a:pos x="T4" y="T5"/>
                </a:cxn>
                <a:cxn ang="0">
                  <a:pos x="T6" y="T7"/>
                </a:cxn>
                <a:cxn ang="0">
                  <a:pos x="T8" y="T9"/>
                </a:cxn>
                <a:cxn ang="0">
                  <a:pos x="T10" y="T11"/>
                </a:cxn>
              </a:cxnLst>
              <a:rect l="0" t="0" r="r" b="b"/>
              <a:pathLst>
                <a:path w="1375" h="634">
                  <a:moveTo>
                    <a:pt x="0" y="126"/>
                  </a:moveTo>
                  <a:lnTo>
                    <a:pt x="76" y="634"/>
                  </a:lnTo>
                  <a:lnTo>
                    <a:pt x="1375" y="84"/>
                  </a:lnTo>
                  <a:lnTo>
                    <a:pt x="1375" y="36"/>
                  </a:lnTo>
                  <a:lnTo>
                    <a:pt x="1375" y="0"/>
                  </a:lnTo>
                  <a:lnTo>
                    <a:pt x="0" y="126"/>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PA_淘宝店chenying0907 11">
            <a:extLst>
              <a:ext uri="{FF2B5EF4-FFF2-40B4-BE49-F238E27FC236}">
                <a16:creationId xmlns:a16="http://schemas.microsoft.com/office/drawing/2014/main" id="{4C061CDF-1585-0D49-B1A7-CFF74C6F6359}"/>
              </a:ext>
            </a:extLst>
          </p:cNvPr>
          <p:cNvSpPr/>
          <p:nvPr>
            <p:custDataLst>
              <p:tags r:id="rId2"/>
            </p:custDataLst>
          </p:nvPr>
        </p:nvSpPr>
        <p:spPr>
          <a:xfrm>
            <a:off x="330011" y="522515"/>
            <a:ext cx="8518356" cy="4247923"/>
          </a:xfrm>
          <a:prstGeom prst="rect">
            <a:avLst/>
          </a:prstGeom>
          <a:solidFill>
            <a:schemeClr val="bg1">
              <a:alpha val="85000"/>
            </a:schemeClr>
          </a:solidFill>
          <a:ln>
            <a:noFill/>
            <a:prstDash val="lgDashDotDot"/>
          </a:ln>
          <a:effectLst>
            <a:outerShdw blurRad="368300" dist="63500" dir="462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文本框 42">
            <a:extLst>
              <a:ext uri="{FF2B5EF4-FFF2-40B4-BE49-F238E27FC236}">
                <a16:creationId xmlns:a16="http://schemas.microsoft.com/office/drawing/2014/main" id="{FF25B6B1-1A10-6241-B137-65B2D6C2FCD9}"/>
              </a:ext>
            </a:extLst>
          </p:cNvPr>
          <p:cNvSpPr txBox="1"/>
          <p:nvPr>
            <p:custDataLst>
              <p:tags r:id="rId3"/>
            </p:custDataLst>
          </p:nvPr>
        </p:nvSpPr>
        <p:spPr>
          <a:xfrm>
            <a:off x="843323" y="1520781"/>
            <a:ext cx="7422052" cy="1323439"/>
          </a:xfrm>
          <a:prstGeom prst="rect">
            <a:avLst/>
          </a:prstGeom>
          <a:noFill/>
        </p:spPr>
        <p:txBody>
          <a:bodyPr wrap="square" lIns="0" rIns="0" rtlCol="0">
            <a:spAutoFit/>
          </a:bodyPr>
          <a:lstStyle/>
          <a:p>
            <a:pPr algn="ctr"/>
            <a:r>
              <a:rPr lang="zh-TW" altLang="zh-TW" sz="4000" b="1" dirty="0">
                <a:solidFill>
                  <a:schemeClr val="bg2">
                    <a:lumMod val="10000"/>
                  </a:schemeClr>
                </a:solidFill>
                <a:latin typeface="微軟正黑體" panose="020B0604030504040204" pitchFamily="34" charset="-120"/>
                <a:ea typeface="微軟正黑體" panose="020B0604030504040204" pitchFamily="34" charset="-120"/>
              </a:rPr>
              <a:t>大學</a:t>
            </a:r>
            <a:r>
              <a:rPr lang="zh-TW" altLang="en-US" sz="4000" b="1" dirty="0">
                <a:solidFill>
                  <a:schemeClr val="bg2">
                    <a:lumMod val="10000"/>
                  </a:schemeClr>
                </a:solidFill>
                <a:latin typeface="微軟正黑體" panose="020B0604030504040204" pitchFamily="34" charset="-120"/>
                <a:ea typeface="微軟正黑體" panose="020B0604030504040204" pitchFamily="34" charset="-120"/>
              </a:rPr>
              <a:t>校院</a:t>
            </a:r>
            <a:r>
              <a:rPr lang="zh-TW" altLang="zh-TW" sz="4000" b="1" dirty="0">
                <a:solidFill>
                  <a:schemeClr val="bg2">
                    <a:lumMod val="10000"/>
                  </a:schemeClr>
                </a:solidFill>
                <a:latin typeface="微軟正黑體" panose="020B0604030504040204" pitchFamily="34" charset="-120"/>
                <a:ea typeface="微軟正黑體" panose="020B0604030504040204" pitchFamily="34" charset="-120"/>
              </a:rPr>
              <a:t>學士班學生就學期間</a:t>
            </a:r>
            <a:endParaRPr lang="en-US" altLang="zh-TW" sz="4000" b="1" dirty="0">
              <a:solidFill>
                <a:schemeClr val="bg2">
                  <a:lumMod val="10000"/>
                </a:schemeClr>
              </a:solidFill>
              <a:latin typeface="微軟正黑體" panose="020B0604030504040204" pitchFamily="34" charset="-120"/>
              <a:ea typeface="微軟正黑體" panose="020B0604030504040204" pitchFamily="34" charset="-120"/>
            </a:endParaRPr>
          </a:p>
          <a:p>
            <a:pPr algn="ctr"/>
            <a:r>
              <a:rPr lang="zh-TW" altLang="zh-TW" sz="4000" b="1" dirty="0">
                <a:solidFill>
                  <a:schemeClr val="bg2">
                    <a:lumMod val="10000"/>
                  </a:schemeClr>
                </a:solidFill>
                <a:latin typeface="微軟正黑體" panose="020B0604030504040204" pitchFamily="34" charset="-120"/>
                <a:ea typeface="微軟正黑體" panose="020B0604030504040204" pitchFamily="34" charset="-120"/>
              </a:rPr>
              <a:t>服役彈性修業措施</a:t>
            </a:r>
            <a:endParaRPr lang="zh-CN" altLang="en-US" sz="4000" b="1" dirty="0">
              <a:solidFill>
                <a:schemeClr val="bg2">
                  <a:lumMod val="10000"/>
                </a:schemeClr>
              </a:solidFill>
              <a:latin typeface="微軟正黑體" panose="020B0604030504040204" pitchFamily="34" charset="-120"/>
              <a:ea typeface="微軟正黑體" panose="020B0604030504040204" pitchFamily="34" charset="-120"/>
              <a:sym typeface="+mn-lt"/>
            </a:endParaRPr>
          </a:p>
        </p:txBody>
      </p:sp>
      <p:sp>
        <p:nvSpPr>
          <p:cNvPr id="12" name="文字方塊 11">
            <a:extLst>
              <a:ext uri="{FF2B5EF4-FFF2-40B4-BE49-F238E27FC236}">
                <a16:creationId xmlns:a16="http://schemas.microsoft.com/office/drawing/2014/main" id="{683EEFE0-9374-412D-BFF7-E505C8FA3EB9}"/>
              </a:ext>
            </a:extLst>
          </p:cNvPr>
          <p:cNvSpPr txBox="1"/>
          <p:nvPr/>
        </p:nvSpPr>
        <p:spPr>
          <a:xfrm>
            <a:off x="2316859" y="4220389"/>
            <a:ext cx="4510282" cy="553998"/>
          </a:xfrm>
          <a:prstGeom prst="rect">
            <a:avLst/>
          </a:prstGeom>
          <a:noFill/>
        </p:spPr>
        <p:txBody>
          <a:bodyPr wrap="square" lIns="0" tIns="0" rIns="0" bIns="0" rtlCol="0">
            <a:spAutoFit/>
          </a:bodyPr>
          <a:lstStyle/>
          <a:p>
            <a:pPr algn="ctr"/>
            <a:r>
              <a:rPr lang="zh-TW" altLang="en-US" sz="2000" b="1" dirty="0">
                <a:ln w="6350">
                  <a:noFill/>
                </a:ln>
                <a:latin typeface="微軟正黑體" panose="020B0604030504040204" pitchFamily="34" charset="-120"/>
                <a:ea typeface="微軟正黑體" panose="020B0604030504040204" pitchFamily="34" charset="-120"/>
              </a:rPr>
              <a:t>教育部高等教育司、技術及職業教育司</a:t>
            </a:r>
            <a:endParaRPr lang="en-US" altLang="zh-TW" sz="3200" b="1" dirty="0">
              <a:ln w="6350">
                <a:noFill/>
              </a:ln>
              <a:latin typeface="微軟正黑體" panose="020B0604030504040204" pitchFamily="34" charset="-120"/>
              <a:ea typeface="微軟正黑體" panose="020B0604030504040204" pitchFamily="34" charset="-120"/>
            </a:endParaRPr>
          </a:p>
          <a:p>
            <a:pPr algn="ctr"/>
            <a:r>
              <a:rPr lang="en-US" altLang="zh-TW" sz="1600" b="1" spc="300" dirty="0">
                <a:latin typeface="微軟正黑體" panose="020B0604030504040204" pitchFamily="34" charset="-120"/>
                <a:ea typeface="微軟正黑體" panose="020B0604030504040204" pitchFamily="34" charset="-120"/>
              </a:rPr>
              <a:t>112</a:t>
            </a:r>
            <a:r>
              <a:rPr lang="zh-TW" altLang="en-US" sz="1600" b="1" spc="300" dirty="0">
                <a:latin typeface="微軟正黑體" panose="020B0604030504040204" pitchFamily="34" charset="-120"/>
                <a:ea typeface="微軟正黑體" panose="020B0604030504040204" pitchFamily="34" charset="-120"/>
              </a:rPr>
              <a:t>年</a:t>
            </a:r>
            <a:r>
              <a:rPr lang="en-US" altLang="zh-TW" sz="1600" b="1" spc="300" dirty="0">
                <a:latin typeface="微軟正黑體" panose="020B0604030504040204" pitchFamily="34" charset="-120"/>
                <a:ea typeface="微軟正黑體" panose="020B0604030504040204" pitchFamily="34" charset="-120"/>
              </a:rPr>
              <a:t>7</a:t>
            </a:r>
            <a:r>
              <a:rPr lang="zh-TW" altLang="en-US" sz="1600" b="1" spc="300" dirty="0">
                <a:latin typeface="微軟正黑體" panose="020B0604030504040204" pitchFamily="34" charset="-120"/>
                <a:ea typeface="微軟正黑體" panose="020B0604030504040204" pitchFamily="34" charset="-120"/>
              </a:rPr>
              <a:t>月</a:t>
            </a:r>
            <a:r>
              <a:rPr lang="en-US" altLang="zh-TW" sz="1600" b="1" spc="300">
                <a:latin typeface="微軟正黑體" panose="020B0604030504040204" pitchFamily="34" charset="-120"/>
                <a:ea typeface="微軟正黑體" panose="020B0604030504040204" pitchFamily="34" charset="-120"/>
              </a:rPr>
              <a:t>10</a:t>
            </a:r>
            <a:r>
              <a:rPr lang="zh-TW" altLang="en-US" sz="1600" b="1" spc="300">
                <a:latin typeface="微軟正黑體" panose="020B0604030504040204" pitchFamily="34" charset="-120"/>
                <a:ea typeface="微軟正黑體" panose="020B0604030504040204" pitchFamily="34" charset="-120"/>
              </a:rPr>
              <a:t>日</a:t>
            </a:r>
            <a:endParaRPr lang="zh-TW" altLang="en-US" sz="1600" b="1" spc="3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099756574"/>
      </p:ext>
    </p:extLst>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群組 6">
            <a:extLst>
              <a:ext uri="{FF2B5EF4-FFF2-40B4-BE49-F238E27FC236}">
                <a16:creationId xmlns:a16="http://schemas.microsoft.com/office/drawing/2014/main" id="{1A760A9A-0EA5-DDBE-02D0-C7EE432F92E1}"/>
              </a:ext>
            </a:extLst>
          </p:cNvPr>
          <p:cNvGrpSpPr>
            <a:grpSpLocks noChangeAspect="1"/>
          </p:cNvGrpSpPr>
          <p:nvPr/>
        </p:nvGrpSpPr>
        <p:grpSpPr>
          <a:xfrm>
            <a:off x="6700868" y="2749022"/>
            <a:ext cx="1332388" cy="1332386"/>
            <a:chOff x="1201832" y="3590401"/>
            <a:chExt cx="1080002" cy="1080000"/>
          </a:xfrm>
        </p:grpSpPr>
        <p:grpSp>
          <p:nvGrpSpPr>
            <p:cNvPr id="5" name="群組 4">
              <a:extLst>
                <a:ext uri="{FF2B5EF4-FFF2-40B4-BE49-F238E27FC236}">
                  <a16:creationId xmlns:a16="http://schemas.microsoft.com/office/drawing/2014/main" id="{225064B9-93AF-4E82-7F65-BF09D3C0E337}"/>
                </a:ext>
              </a:extLst>
            </p:cNvPr>
            <p:cNvGrpSpPr>
              <a:grpSpLocks noChangeAspect="1"/>
            </p:cNvGrpSpPr>
            <p:nvPr/>
          </p:nvGrpSpPr>
          <p:grpSpPr>
            <a:xfrm>
              <a:off x="1201834" y="3590401"/>
              <a:ext cx="1080000" cy="1080000"/>
              <a:chOff x="1083120" y="3537881"/>
              <a:chExt cx="1053453" cy="1053453"/>
            </a:xfrm>
          </p:grpSpPr>
          <p:sp>
            <p:nvSpPr>
              <p:cNvPr id="3" name="椭圆 6">
                <a:extLst>
                  <a:ext uri="{FF2B5EF4-FFF2-40B4-BE49-F238E27FC236}">
                    <a16:creationId xmlns:a16="http://schemas.microsoft.com/office/drawing/2014/main" id="{D1976A04-A1CE-5EBA-24D3-32846F0524C9}"/>
                  </a:ext>
                </a:extLst>
              </p:cNvPr>
              <p:cNvSpPr>
                <a:spLocks noChangeAspect="1"/>
              </p:cNvSpPr>
              <p:nvPr/>
            </p:nvSpPr>
            <p:spPr>
              <a:xfrm>
                <a:off x="1083120" y="3537881"/>
                <a:ext cx="1053453" cy="1053453"/>
              </a:xfrm>
              <a:prstGeom prst="ellipse">
                <a:avLst/>
              </a:prstGeom>
              <a:solidFill>
                <a:schemeClr val="accent6">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sp>
            <p:nvSpPr>
              <p:cNvPr id="4" name="椭圆 6">
                <a:extLst>
                  <a:ext uri="{FF2B5EF4-FFF2-40B4-BE49-F238E27FC236}">
                    <a16:creationId xmlns:a16="http://schemas.microsoft.com/office/drawing/2014/main" id="{3930F265-60B9-5B61-2445-E5916FDB7C87}"/>
                  </a:ext>
                </a:extLst>
              </p:cNvPr>
              <p:cNvSpPr>
                <a:spLocks noChangeAspect="1"/>
              </p:cNvSpPr>
              <p:nvPr/>
            </p:nvSpPr>
            <p:spPr>
              <a:xfrm>
                <a:off x="1249846" y="3704607"/>
                <a:ext cx="720000" cy="720000"/>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grpSp>
        <p:sp>
          <p:nvSpPr>
            <p:cNvPr id="6" name="矩形 5">
              <a:extLst>
                <a:ext uri="{FF2B5EF4-FFF2-40B4-BE49-F238E27FC236}">
                  <a16:creationId xmlns:a16="http://schemas.microsoft.com/office/drawing/2014/main" id="{80FDB801-C604-4773-CCB1-51546F504D7C}"/>
                </a:ext>
              </a:extLst>
            </p:cNvPr>
            <p:cNvSpPr>
              <a:spLocks noChangeAspect="1"/>
            </p:cNvSpPr>
            <p:nvPr/>
          </p:nvSpPr>
          <p:spPr>
            <a:xfrm>
              <a:off x="1201832" y="3590401"/>
              <a:ext cx="540000" cy="1080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8" name="標題 1"/>
          <p:cNvSpPr>
            <a:spLocks noGrp="1"/>
          </p:cNvSpPr>
          <p:nvPr>
            <p:ph type="title"/>
          </p:nvPr>
        </p:nvSpPr>
        <p:spPr>
          <a:xfrm>
            <a:off x="70241" y="102457"/>
            <a:ext cx="8889609"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四、提供對學校及學生的支持性措施</a:t>
            </a:r>
          </a:p>
        </p:txBody>
      </p:sp>
      <p:sp>
        <p:nvSpPr>
          <p:cNvPr id="116" name="任意多边形: 形状 10">
            <a:extLst>
              <a:ext uri="{FF2B5EF4-FFF2-40B4-BE49-F238E27FC236}">
                <a16:creationId xmlns:a16="http://schemas.microsoft.com/office/drawing/2014/main" id="{BBED51B5-DD24-48DD-AAAF-2BE8D923E39F}"/>
              </a:ext>
            </a:extLst>
          </p:cNvPr>
          <p:cNvSpPr>
            <a:spLocks noChangeAspect="1"/>
          </p:cNvSpPr>
          <p:nvPr/>
        </p:nvSpPr>
        <p:spPr bwMode="auto">
          <a:xfrm>
            <a:off x="3586314" y="1896470"/>
            <a:ext cx="454534" cy="425986"/>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sp>
        <p:nvSpPr>
          <p:cNvPr id="72" name="Rectangle 29">
            <a:extLst>
              <a:ext uri="{FF2B5EF4-FFF2-40B4-BE49-F238E27FC236}">
                <a16:creationId xmlns:a16="http://schemas.microsoft.com/office/drawing/2014/main" id="{D7A45C8C-DB11-4039-9DF7-07FC0A63F0D7}"/>
              </a:ext>
            </a:extLst>
          </p:cNvPr>
          <p:cNvSpPr/>
          <p:nvPr/>
        </p:nvSpPr>
        <p:spPr>
          <a:xfrm>
            <a:off x="1550559" y="1859040"/>
            <a:ext cx="5498015" cy="1323439"/>
          </a:xfrm>
          <a:prstGeom prst="rect">
            <a:avLst/>
          </a:prstGeom>
        </p:spPr>
        <p:txBody>
          <a:bodyPr wrap="square">
            <a:spAutoFit/>
          </a:bodyPr>
          <a:lstStyle/>
          <a:p>
            <a:pPr marL="171450" indent="-171450">
              <a:buFont typeface="Arial" panose="020B0604020202020204" pitchFamily="34" charset="0"/>
              <a:buChar char="•"/>
            </a:pPr>
            <a:r>
              <a:rPr lang="zh-TW" altLang="en-US" sz="2000" dirty="0">
                <a:latin typeface="微軟正黑體" panose="020B0604030504040204" pitchFamily="34" charset="-120"/>
                <a:ea typeface="微軟正黑體" panose="020B0604030504040204" pitchFamily="34" charset="-120"/>
                <a:sym typeface="+mn-lt"/>
              </a:rPr>
              <a:t>學生申請本彈性修業措施，其彈性修業期間所支出之費用（含學雜費與學分費），倘逾原定修業期限應繳交之學雜費額度，其差額由本部補助學生</a:t>
            </a:r>
            <a:r>
              <a:rPr lang="zh-TW" altLang="en-US" sz="2000" b="1" dirty="0">
                <a:latin typeface="微軟正黑體" panose="020B0604030504040204" pitchFamily="34" charset="-120"/>
                <a:ea typeface="微軟正黑體" panose="020B0604030504040204" pitchFamily="34" charset="-120"/>
                <a:sym typeface="+mn-lt"/>
              </a:rPr>
              <a:t>。</a:t>
            </a:r>
            <a:endParaRPr lang="en-US" altLang="zh-CN" sz="2000" b="1" dirty="0">
              <a:latin typeface="微軟正黑體" panose="020B0604030504040204" pitchFamily="34" charset="-120"/>
              <a:ea typeface="微軟正黑體" panose="020B0604030504040204" pitchFamily="34" charset="-120"/>
              <a:sym typeface="+mn-lt"/>
            </a:endParaRPr>
          </a:p>
        </p:txBody>
      </p:sp>
      <p:sp>
        <p:nvSpPr>
          <p:cNvPr id="93" name="Rectangle 30">
            <a:extLst>
              <a:ext uri="{FF2B5EF4-FFF2-40B4-BE49-F238E27FC236}">
                <a16:creationId xmlns:a16="http://schemas.microsoft.com/office/drawing/2014/main" id="{144AAD8B-BE04-49FB-A9D2-245631780ED2}"/>
              </a:ext>
            </a:extLst>
          </p:cNvPr>
          <p:cNvSpPr/>
          <p:nvPr/>
        </p:nvSpPr>
        <p:spPr>
          <a:xfrm>
            <a:off x="1464268" y="1145160"/>
            <a:ext cx="3196942" cy="400110"/>
          </a:xfrm>
          <a:prstGeom prst="rect">
            <a:avLst/>
          </a:prstGeom>
          <a:solidFill>
            <a:schemeClr val="accent6">
              <a:lumMod val="75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marL="457200" indent="-457200">
              <a:buFont typeface="+mj-lt"/>
              <a:buAutoNum type="arabicPeriod" startAt="3"/>
            </a:pPr>
            <a:r>
              <a:rPr lang="zh-TW" altLang="en-US" sz="2000" b="1" dirty="0">
                <a:solidFill>
                  <a:schemeClr val="bg1"/>
                </a:solidFill>
                <a:latin typeface="微軟正黑體" panose="020B0604030504040204" pitchFamily="34" charset="-120"/>
                <a:ea typeface="微軟正黑體" panose="020B0604030504040204" pitchFamily="34" charset="-120"/>
                <a:cs typeface="+mn-ea"/>
                <a:sym typeface="+mn-lt"/>
              </a:rPr>
              <a:t>本部對學生的支持措施</a:t>
            </a:r>
            <a:endParaRPr lang="en-US" sz="2000" b="1" dirty="0">
              <a:solidFill>
                <a:schemeClr val="bg1"/>
              </a:solidFill>
              <a:latin typeface="微軟正黑體" panose="020B0604030504040204" pitchFamily="34" charset="-120"/>
              <a:ea typeface="微軟正黑體" panose="020B0604030504040204" pitchFamily="34" charset="-120"/>
              <a:cs typeface="+mn-ea"/>
              <a:sym typeface="+mn-lt"/>
            </a:endParaRPr>
          </a:p>
        </p:txBody>
      </p:sp>
      <p:sp>
        <p:nvSpPr>
          <p:cNvPr id="99" name="矩形 98">
            <a:extLst>
              <a:ext uri="{FF2B5EF4-FFF2-40B4-BE49-F238E27FC236}">
                <a16:creationId xmlns:a16="http://schemas.microsoft.com/office/drawing/2014/main" id="{1EAAC1CF-A630-4E08-BD0F-C314F3FA94F5}"/>
              </a:ext>
            </a:extLst>
          </p:cNvPr>
          <p:cNvSpPr/>
          <p:nvPr/>
        </p:nvSpPr>
        <p:spPr>
          <a:xfrm>
            <a:off x="2395282" y="3870534"/>
            <a:ext cx="4971780" cy="210874"/>
          </a:xfrm>
          <a:prstGeom prst="rect">
            <a:avLst/>
          </a:prstGeom>
          <a:solidFill>
            <a:schemeClr val="accent6">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sp>
        <p:nvSpPr>
          <p:cNvPr id="31" name="矩形 30">
            <a:extLst>
              <a:ext uri="{FF2B5EF4-FFF2-40B4-BE49-F238E27FC236}">
                <a16:creationId xmlns:a16="http://schemas.microsoft.com/office/drawing/2014/main" id="{51C7342A-93DD-495B-B56F-971685E4F861}"/>
              </a:ext>
            </a:extLst>
          </p:cNvPr>
          <p:cNvSpPr/>
          <p:nvPr/>
        </p:nvSpPr>
        <p:spPr>
          <a:xfrm rot="5400000">
            <a:off x="6716399" y="2308764"/>
            <a:ext cx="1100384" cy="200940"/>
          </a:xfrm>
          <a:prstGeom prst="rect">
            <a:avLst/>
          </a:prstGeom>
          <a:solidFill>
            <a:schemeClr val="accent6">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sp>
        <p:nvSpPr>
          <p:cNvPr id="15" name="椭圆 6">
            <a:extLst>
              <a:ext uri="{FF2B5EF4-FFF2-40B4-BE49-F238E27FC236}">
                <a16:creationId xmlns:a16="http://schemas.microsoft.com/office/drawing/2014/main" id="{E0CBD3D3-56C0-B513-73B4-AB78B257F0F9}"/>
              </a:ext>
            </a:extLst>
          </p:cNvPr>
          <p:cNvSpPr>
            <a:spLocks noChangeAspect="1"/>
          </p:cNvSpPr>
          <p:nvPr/>
        </p:nvSpPr>
        <p:spPr>
          <a:xfrm flipH="1">
            <a:off x="7007061" y="3045098"/>
            <a:ext cx="720000" cy="720000"/>
          </a:xfrm>
          <a:prstGeom prst="ellipse">
            <a:avLst/>
          </a:prstGeom>
          <a:solidFill>
            <a:srgbClr val="548235"/>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pic>
        <p:nvPicPr>
          <p:cNvPr id="11" name="圖形 10" descr="撲滿 以實心填滿">
            <a:extLst>
              <a:ext uri="{FF2B5EF4-FFF2-40B4-BE49-F238E27FC236}">
                <a16:creationId xmlns:a16="http://schemas.microsoft.com/office/drawing/2014/main" id="{78D4C208-7729-51E4-C4CE-123B519BF52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17436" y="3045098"/>
            <a:ext cx="720000" cy="720000"/>
          </a:xfrm>
          <a:prstGeom prst="rect">
            <a:avLst/>
          </a:prstGeom>
        </p:spPr>
      </p:pic>
    </p:spTree>
    <p:extLst>
      <p:ext uri="{BB962C8B-B14F-4D97-AF65-F5344CB8AC3E}">
        <p14:creationId xmlns:p14="http://schemas.microsoft.com/office/powerpoint/2010/main" val="2795846364"/>
      </p:ext>
    </p:extLst>
  </p:cSld>
  <p:clrMapOvr>
    <a:masterClrMapping/>
  </p:clrMapOvr>
  <p:transition spd="med">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8" y="0"/>
            <a:ext cx="63331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109" name="Freeform 53">
            <a:extLst>
              <a:ext uri="{FF2B5EF4-FFF2-40B4-BE49-F238E27FC236}">
                <a16:creationId xmlns:a16="http://schemas.microsoft.com/office/drawing/2014/main" id="{F7AEF2E6-70C7-4AE3-B873-223EEE59914D}"/>
              </a:ext>
            </a:extLst>
          </p:cNvPr>
          <p:cNvSpPr>
            <a:spLocks noEditPoints="1"/>
          </p:cNvSpPr>
          <p:nvPr/>
        </p:nvSpPr>
        <p:spPr bwMode="auto">
          <a:xfrm>
            <a:off x="8380874" y="2385966"/>
            <a:ext cx="426025" cy="382419"/>
          </a:xfrm>
          <a:custGeom>
            <a:avLst/>
            <a:gdLst>
              <a:gd name="T0" fmla="*/ 38 w 128"/>
              <a:gd name="T1" fmla="*/ 99 h 120"/>
              <a:gd name="T2" fmla="*/ 55 w 128"/>
              <a:gd name="T3" fmla="*/ 99 h 120"/>
              <a:gd name="T4" fmla="*/ 55 w 128"/>
              <a:gd name="T5" fmla="*/ 103 h 120"/>
              <a:gd name="T6" fmla="*/ 38 w 128"/>
              <a:gd name="T7" fmla="*/ 103 h 120"/>
              <a:gd name="T8" fmla="*/ 38 w 128"/>
              <a:gd name="T9" fmla="*/ 99 h 120"/>
              <a:gd name="T10" fmla="*/ 88 w 128"/>
              <a:gd name="T11" fmla="*/ 98 h 120"/>
              <a:gd name="T12" fmla="*/ 60 w 128"/>
              <a:gd name="T13" fmla="*/ 103 h 120"/>
              <a:gd name="T14" fmla="*/ 65 w 128"/>
              <a:gd name="T15" fmla="*/ 76 h 120"/>
              <a:gd name="T16" fmla="*/ 105 w 128"/>
              <a:gd name="T17" fmla="*/ 35 h 120"/>
              <a:gd name="T18" fmla="*/ 128 w 128"/>
              <a:gd name="T19" fmla="*/ 57 h 120"/>
              <a:gd name="T20" fmla="*/ 88 w 128"/>
              <a:gd name="T21" fmla="*/ 98 h 120"/>
              <a:gd name="T22" fmla="*/ 83 w 128"/>
              <a:gd name="T23" fmla="*/ 87 h 120"/>
              <a:gd name="T24" fmla="*/ 117 w 128"/>
              <a:gd name="T25" fmla="*/ 52 h 120"/>
              <a:gd name="T26" fmla="*/ 114 w 128"/>
              <a:gd name="T27" fmla="*/ 49 h 120"/>
              <a:gd name="T28" fmla="*/ 80 w 128"/>
              <a:gd name="T29" fmla="*/ 84 h 120"/>
              <a:gd name="T30" fmla="*/ 83 w 128"/>
              <a:gd name="T31" fmla="*/ 87 h 120"/>
              <a:gd name="T32" fmla="*/ 85 w 128"/>
              <a:gd name="T33" fmla="*/ 95 h 120"/>
              <a:gd name="T34" fmla="*/ 73 w 128"/>
              <a:gd name="T35" fmla="*/ 97 h 120"/>
              <a:gd name="T36" fmla="*/ 66 w 128"/>
              <a:gd name="T37" fmla="*/ 90 h 120"/>
              <a:gd name="T38" fmla="*/ 68 w 128"/>
              <a:gd name="T39" fmla="*/ 78 h 120"/>
              <a:gd name="T40" fmla="*/ 85 w 128"/>
              <a:gd name="T41" fmla="*/ 95 h 120"/>
              <a:gd name="T42" fmla="*/ 74 w 128"/>
              <a:gd name="T43" fmla="*/ 78 h 120"/>
              <a:gd name="T44" fmla="*/ 108 w 128"/>
              <a:gd name="T45" fmla="*/ 43 h 120"/>
              <a:gd name="T46" fmla="*/ 106 w 128"/>
              <a:gd name="T47" fmla="*/ 40 h 120"/>
              <a:gd name="T48" fmla="*/ 71 w 128"/>
              <a:gd name="T49" fmla="*/ 76 h 120"/>
              <a:gd name="T50" fmla="*/ 74 w 128"/>
              <a:gd name="T51" fmla="*/ 78 h 120"/>
              <a:gd name="T52" fmla="*/ 3 w 128"/>
              <a:gd name="T53" fmla="*/ 120 h 120"/>
              <a:gd name="T54" fmla="*/ 92 w 128"/>
              <a:gd name="T55" fmla="*/ 120 h 120"/>
              <a:gd name="T56" fmla="*/ 96 w 128"/>
              <a:gd name="T57" fmla="*/ 120 h 120"/>
              <a:gd name="T58" fmla="*/ 96 w 128"/>
              <a:gd name="T59" fmla="*/ 117 h 120"/>
              <a:gd name="T60" fmla="*/ 96 w 128"/>
              <a:gd name="T61" fmla="*/ 96 h 120"/>
              <a:gd name="T62" fmla="*/ 89 w 128"/>
              <a:gd name="T63" fmla="*/ 103 h 120"/>
              <a:gd name="T64" fmla="*/ 89 w 128"/>
              <a:gd name="T65" fmla="*/ 114 h 120"/>
              <a:gd name="T66" fmla="*/ 7 w 128"/>
              <a:gd name="T67" fmla="*/ 114 h 120"/>
              <a:gd name="T68" fmla="*/ 7 w 128"/>
              <a:gd name="T69" fmla="*/ 49 h 120"/>
              <a:gd name="T70" fmla="*/ 45 w 128"/>
              <a:gd name="T71" fmla="*/ 49 h 120"/>
              <a:gd name="T72" fmla="*/ 47 w 128"/>
              <a:gd name="T73" fmla="*/ 46 h 120"/>
              <a:gd name="T74" fmla="*/ 47 w 128"/>
              <a:gd name="T75" fmla="*/ 7 h 120"/>
              <a:gd name="T76" fmla="*/ 89 w 128"/>
              <a:gd name="T77" fmla="*/ 7 h 120"/>
              <a:gd name="T78" fmla="*/ 89 w 128"/>
              <a:gd name="T79" fmla="*/ 44 h 120"/>
              <a:gd name="T80" fmla="*/ 96 w 128"/>
              <a:gd name="T81" fmla="*/ 38 h 120"/>
              <a:gd name="T82" fmla="*/ 96 w 128"/>
              <a:gd name="T83" fmla="*/ 4 h 120"/>
              <a:gd name="T84" fmla="*/ 96 w 128"/>
              <a:gd name="T85" fmla="*/ 0 h 120"/>
              <a:gd name="T86" fmla="*/ 92 w 128"/>
              <a:gd name="T87" fmla="*/ 0 h 120"/>
              <a:gd name="T88" fmla="*/ 42 w 128"/>
              <a:gd name="T89" fmla="*/ 0 h 120"/>
              <a:gd name="T90" fmla="*/ 0 w 128"/>
              <a:gd name="T91" fmla="*/ 43 h 120"/>
              <a:gd name="T92" fmla="*/ 0 w 128"/>
              <a:gd name="T93" fmla="*/ 117 h 120"/>
              <a:gd name="T94" fmla="*/ 0 w 128"/>
              <a:gd name="T95" fmla="*/ 120 h 120"/>
              <a:gd name="T96" fmla="*/ 3 w 128"/>
              <a:gd name="T9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38" y="99"/>
                </a:moveTo>
                <a:cubicBezTo>
                  <a:pt x="55" y="99"/>
                  <a:pt x="55" y="99"/>
                  <a:pt x="55" y="99"/>
                </a:cubicBezTo>
                <a:cubicBezTo>
                  <a:pt x="55" y="103"/>
                  <a:pt x="55" y="103"/>
                  <a:pt x="55" y="103"/>
                </a:cubicBezTo>
                <a:cubicBezTo>
                  <a:pt x="38" y="103"/>
                  <a:pt x="38" y="103"/>
                  <a:pt x="38" y="103"/>
                </a:cubicBezTo>
                <a:cubicBezTo>
                  <a:pt x="38" y="99"/>
                  <a:pt x="38" y="99"/>
                  <a:pt x="38" y="99"/>
                </a:cubicBezTo>
                <a:close/>
                <a:moveTo>
                  <a:pt x="88" y="98"/>
                </a:moveTo>
                <a:cubicBezTo>
                  <a:pt x="60" y="103"/>
                  <a:pt x="60" y="103"/>
                  <a:pt x="60" y="103"/>
                </a:cubicBezTo>
                <a:cubicBezTo>
                  <a:pt x="65" y="76"/>
                  <a:pt x="65" y="76"/>
                  <a:pt x="65" y="76"/>
                </a:cubicBezTo>
                <a:cubicBezTo>
                  <a:pt x="105" y="35"/>
                  <a:pt x="105" y="35"/>
                  <a:pt x="105" y="35"/>
                </a:cubicBezTo>
                <a:cubicBezTo>
                  <a:pt x="128" y="57"/>
                  <a:pt x="128" y="57"/>
                  <a:pt x="128" y="57"/>
                </a:cubicBezTo>
                <a:cubicBezTo>
                  <a:pt x="88" y="98"/>
                  <a:pt x="88" y="98"/>
                  <a:pt x="88" y="98"/>
                </a:cubicBezTo>
                <a:close/>
                <a:moveTo>
                  <a:pt x="83" y="87"/>
                </a:moveTo>
                <a:cubicBezTo>
                  <a:pt x="117" y="52"/>
                  <a:pt x="117" y="52"/>
                  <a:pt x="117" y="52"/>
                </a:cubicBezTo>
                <a:cubicBezTo>
                  <a:pt x="114" y="49"/>
                  <a:pt x="114" y="49"/>
                  <a:pt x="114" y="49"/>
                </a:cubicBezTo>
                <a:cubicBezTo>
                  <a:pt x="80" y="84"/>
                  <a:pt x="80" y="84"/>
                  <a:pt x="80" y="84"/>
                </a:cubicBezTo>
                <a:cubicBezTo>
                  <a:pt x="83" y="87"/>
                  <a:pt x="83" y="87"/>
                  <a:pt x="83" y="87"/>
                </a:cubicBezTo>
                <a:close/>
                <a:moveTo>
                  <a:pt x="85" y="95"/>
                </a:moveTo>
                <a:cubicBezTo>
                  <a:pt x="73" y="97"/>
                  <a:pt x="73" y="97"/>
                  <a:pt x="73" y="97"/>
                </a:cubicBezTo>
                <a:cubicBezTo>
                  <a:pt x="66" y="90"/>
                  <a:pt x="66" y="90"/>
                  <a:pt x="66" y="90"/>
                </a:cubicBezTo>
                <a:cubicBezTo>
                  <a:pt x="68" y="78"/>
                  <a:pt x="68" y="78"/>
                  <a:pt x="68" y="78"/>
                </a:cubicBezTo>
                <a:cubicBezTo>
                  <a:pt x="85" y="95"/>
                  <a:pt x="85" y="95"/>
                  <a:pt x="85" y="95"/>
                </a:cubicBezTo>
                <a:close/>
                <a:moveTo>
                  <a:pt x="74" y="78"/>
                </a:moveTo>
                <a:cubicBezTo>
                  <a:pt x="108" y="43"/>
                  <a:pt x="108" y="43"/>
                  <a:pt x="108" y="43"/>
                </a:cubicBezTo>
                <a:cubicBezTo>
                  <a:pt x="106" y="40"/>
                  <a:pt x="106" y="40"/>
                  <a:pt x="106" y="40"/>
                </a:cubicBezTo>
                <a:cubicBezTo>
                  <a:pt x="71" y="76"/>
                  <a:pt x="71" y="76"/>
                  <a:pt x="71" y="76"/>
                </a:cubicBezTo>
                <a:cubicBezTo>
                  <a:pt x="74" y="78"/>
                  <a:pt x="74" y="78"/>
                  <a:pt x="74" y="78"/>
                </a:cubicBezTo>
                <a:close/>
                <a:moveTo>
                  <a:pt x="3" y="120"/>
                </a:moveTo>
                <a:cubicBezTo>
                  <a:pt x="92" y="120"/>
                  <a:pt x="92" y="120"/>
                  <a:pt x="92" y="120"/>
                </a:cubicBezTo>
                <a:cubicBezTo>
                  <a:pt x="96" y="120"/>
                  <a:pt x="96" y="120"/>
                  <a:pt x="96" y="120"/>
                </a:cubicBezTo>
                <a:cubicBezTo>
                  <a:pt x="96" y="117"/>
                  <a:pt x="96" y="117"/>
                  <a:pt x="96" y="117"/>
                </a:cubicBezTo>
                <a:cubicBezTo>
                  <a:pt x="96" y="96"/>
                  <a:pt x="96" y="96"/>
                  <a:pt x="96" y="96"/>
                </a:cubicBezTo>
                <a:cubicBezTo>
                  <a:pt x="89" y="103"/>
                  <a:pt x="89" y="103"/>
                  <a:pt x="89" y="103"/>
                </a:cubicBezTo>
                <a:cubicBezTo>
                  <a:pt x="89" y="114"/>
                  <a:pt x="89" y="114"/>
                  <a:pt x="89" y="114"/>
                </a:cubicBezTo>
                <a:cubicBezTo>
                  <a:pt x="7" y="114"/>
                  <a:pt x="7" y="114"/>
                  <a:pt x="7" y="114"/>
                </a:cubicBezTo>
                <a:cubicBezTo>
                  <a:pt x="7" y="49"/>
                  <a:pt x="7" y="49"/>
                  <a:pt x="7" y="49"/>
                </a:cubicBezTo>
                <a:cubicBezTo>
                  <a:pt x="19" y="49"/>
                  <a:pt x="32" y="49"/>
                  <a:pt x="45" y="49"/>
                </a:cubicBezTo>
                <a:cubicBezTo>
                  <a:pt x="46" y="49"/>
                  <a:pt x="47" y="48"/>
                  <a:pt x="47" y="46"/>
                </a:cubicBezTo>
                <a:cubicBezTo>
                  <a:pt x="47" y="33"/>
                  <a:pt x="47" y="20"/>
                  <a:pt x="47" y="7"/>
                </a:cubicBezTo>
                <a:cubicBezTo>
                  <a:pt x="89" y="7"/>
                  <a:pt x="89" y="7"/>
                  <a:pt x="89" y="7"/>
                </a:cubicBezTo>
                <a:cubicBezTo>
                  <a:pt x="89" y="44"/>
                  <a:pt x="89" y="44"/>
                  <a:pt x="89" y="44"/>
                </a:cubicBezTo>
                <a:cubicBezTo>
                  <a:pt x="96" y="38"/>
                  <a:pt x="96" y="38"/>
                  <a:pt x="96" y="38"/>
                </a:cubicBezTo>
                <a:cubicBezTo>
                  <a:pt x="96" y="4"/>
                  <a:pt x="96" y="4"/>
                  <a:pt x="96" y="4"/>
                </a:cubicBezTo>
                <a:cubicBezTo>
                  <a:pt x="96" y="0"/>
                  <a:pt x="96" y="0"/>
                  <a:pt x="96" y="0"/>
                </a:cubicBezTo>
                <a:cubicBezTo>
                  <a:pt x="92" y="0"/>
                  <a:pt x="92" y="0"/>
                  <a:pt x="92" y="0"/>
                </a:cubicBezTo>
                <a:cubicBezTo>
                  <a:pt x="42" y="0"/>
                  <a:pt x="42" y="0"/>
                  <a:pt x="42" y="0"/>
                </a:cubicBezTo>
                <a:cubicBezTo>
                  <a:pt x="0" y="43"/>
                  <a:pt x="0" y="43"/>
                  <a:pt x="0" y="43"/>
                </a:cubicBezTo>
                <a:cubicBezTo>
                  <a:pt x="0" y="117"/>
                  <a:pt x="0" y="117"/>
                  <a:pt x="0" y="117"/>
                </a:cubicBezTo>
                <a:cubicBezTo>
                  <a:pt x="0" y="120"/>
                  <a:pt x="0" y="120"/>
                  <a:pt x="0" y="120"/>
                </a:cubicBezTo>
                <a:cubicBezTo>
                  <a:pt x="3" y="120"/>
                  <a:pt x="3" y="120"/>
                  <a:pt x="3" y="12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a:defRPr/>
            </a:pPr>
            <a:endParaRPr lang="zh-CN" altLang="en-US" sz="2400" dirty="0">
              <a:solidFill>
                <a:srgbClr val="25282B"/>
              </a:solidFill>
              <a:latin typeface="微软雅黑" panose="020B0503020204020204" pitchFamily="34" charset="-122"/>
              <a:ea typeface="微软雅黑" panose="020B0503020204020204" pitchFamily="34" charset="-122"/>
              <a:cs typeface="+mn-ea"/>
              <a:sym typeface="+mn-lt"/>
            </a:endParaRPr>
          </a:p>
        </p:txBody>
      </p:sp>
      <p:grpSp>
        <p:nvGrpSpPr>
          <p:cNvPr id="33" name="群組 32">
            <a:extLst>
              <a:ext uri="{FF2B5EF4-FFF2-40B4-BE49-F238E27FC236}">
                <a16:creationId xmlns:a16="http://schemas.microsoft.com/office/drawing/2014/main" id="{5B33791D-4C55-467A-97BD-079253788AFA}"/>
              </a:ext>
            </a:extLst>
          </p:cNvPr>
          <p:cNvGrpSpPr/>
          <p:nvPr/>
        </p:nvGrpSpPr>
        <p:grpSpPr>
          <a:xfrm>
            <a:off x="208544" y="964556"/>
            <a:ext cx="8813265" cy="3741196"/>
            <a:chOff x="1139760" y="2084852"/>
            <a:chExt cx="10132809" cy="4125470"/>
          </a:xfrm>
        </p:grpSpPr>
        <p:sp>
          <p:nvSpPr>
            <p:cNvPr id="34" name="Rectangle 8">
              <a:extLst>
                <a:ext uri="{FF2B5EF4-FFF2-40B4-BE49-F238E27FC236}">
                  <a16:creationId xmlns:a16="http://schemas.microsoft.com/office/drawing/2014/main" id="{EB0032B8-6AE3-40D2-9F9E-EC4893A3EF2A}"/>
                </a:ext>
              </a:extLst>
            </p:cNvPr>
            <p:cNvSpPr/>
            <p:nvPr/>
          </p:nvSpPr>
          <p:spPr>
            <a:xfrm>
              <a:off x="1140042" y="2292659"/>
              <a:ext cx="2452505" cy="3917663"/>
            </a:xfrm>
            <a:prstGeom prst="rect">
              <a:avLst/>
            </a:prstGeom>
            <a:noFill/>
            <a:ln w="12700" cap="flat" cmpd="sng" algn="ctr">
              <a:solidFill>
                <a:sysClr val="window" lastClr="FFFFFF">
                  <a:lumMod val="75000"/>
                </a:sysClr>
              </a:solid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5" name="Trapezoid 10@|1FFC:3506772|FBC:16777215|LFC:16777215|LBC:16777215">
              <a:extLst>
                <a:ext uri="{FF2B5EF4-FFF2-40B4-BE49-F238E27FC236}">
                  <a16:creationId xmlns:a16="http://schemas.microsoft.com/office/drawing/2014/main" id="{37A71729-38FE-4D47-BD25-26BC06061C2B}"/>
                </a:ext>
              </a:extLst>
            </p:cNvPr>
            <p:cNvSpPr/>
            <p:nvPr/>
          </p:nvSpPr>
          <p:spPr>
            <a:xfrm>
              <a:off x="1618688" y="2085697"/>
              <a:ext cx="1495211" cy="207809"/>
            </a:xfrm>
            <a:prstGeom prst="trapezoid">
              <a:avLst>
                <a:gd name="adj" fmla="val 67927"/>
              </a:avLst>
            </a:prstGeom>
            <a:solidFill>
              <a:schemeClr val="bg1">
                <a:lumMod val="50000"/>
              </a:schemeClr>
            </a:solidFill>
            <a:ln w="12700" cap="flat" cmpd="sng" algn="ctr">
              <a:no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6" name="Pentagon 9@|1FFC:4308095|FBC:16777215|LFC:16777215|LBC:16777215">
              <a:extLst>
                <a:ext uri="{FF2B5EF4-FFF2-40B4-BE49-F238E27FC236}">
                  <a16:creationId xmlns:a16="http://schemas.microsoft.com/office/drawing/2014/main" id="{C7F4B72A-C312-4239-BA4D-823FAB07BB6C}"/>
                </a:ext>
              </a:extLst>
            </p:cNvPr>
            <p:cNvSpPr/>
            <p:nvPr/>
          </p:nvSpPr>
          <p:spPr>
            <a:xfrm rot="5400000">
              <a:off x="1869662" y="1973263"/>
              <a:ext cx="993265" cy="1216443"/>
            </a:xfrm>
            <a:prstGeom prst="homePlate">
              <a:avLst>
                <a:gd name="adj" fmla="val 31720"/>
              </a:avLst>
            </a:prstGeom>
            <a:solidFill>
              <a:schemeClr val="accent2">
                <a:lumMod val="100000"/>
              </a:schemeClr>
            </a:solidFill>
            <a:ln w="12700" cap="flat" cmpd="sng" algn="ctr">
              <a:no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7" name="Rectangle 15">
              <a:extLst>
                <a:ext uri="{FF2B5EF4-FFF2-40B4-BE49-F238E27FC236}">
                  <a16:creationId xmlns:a16="http://schemas.microsoft.com/office/drawing/2014/main" id="{A7B9888B-F26C-46A1-9E1A-A327277538E2}"/>
                </a:ext>
              </a:extLst>
            </p:cNvPr>
            <p:cNvSpPr/>
            <p:nvPr/>
          </p:nvSpPr>
          <p:spPr>
            <a:xfrm>
              <a:off x="3696781" y="2292660"/>
              <a:ext cx="2452505" cy="3917662"/>
            </a:xfrm>
            <a:prstGeom prst="rect">
              <a:avLst/>
            </a:prstGeom>
            <a:noFill/>
            <a:ln w="12700" cap="flat" cmpd="sng" algn="ctr">
              <a:solidFill>
                <a:sysClr val="window" lastClr="FFFFFF">
                  <a:lumMod val="75000"/>
                </a:sysClr>
              </a:solid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8" name="Trapezoid 17@|1FFC:1137349|FBC:16777215|LFC:16777215|LBC:16777215">
              <a:extLst>
                <a:ext uri="{FF2B5EF4-FFF2-40B4-BE49-F238E27FC236}">
                  <a16:creationId xmlns:a16="http://schemas.microsoft.com/office/drawing/2014/main" id="{1F104E39-F8CE-4581-A664-BA504575359D}"/>
                </a:ext>
              </a:extLst>
            </p:cNvPr>
            <p:cNvSpPr/>
            <p:nvPr/>
          </p:nvSpPr>
          <p:spPr>
            <a:xfrm>
              <a:off x="4175427" y="2085697"/>
              <a:ext cx="1495211" cy="207809"/>
            </a:xfrm>
            <a:prstGeom prst="trapezoid">
              <a:avLst>
                <a:gd name="adj" fmla="val 67927"/>
              </a:avLst>
            </a:prstGeom>
            <a:solidFill>
              <a:schemeClr val="bg1">
                <a:lumMod val="50000"/>
              </a:schemeClr>
            </a:solidFill>
            <a:ln w="12700" cap="flat" cmpd="sng" algn="ctr">
              <a:no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9" name="Pentagon 18@|1FFC:1554685|FBC:16777215|LFC:16777215|LBC:16777215">
              <a:extLst>
                <a:ext uri="{FF2B5EF4-FFF2-40B4-BE49-F238E27FC236}">
                  <a16:creationId xmlns:a16="http://schemas.microsoft.com/office/drawing/2014/main" id="{8CDE5918-3E84-4098-A5FC-F208256D7E0F}"/>
                </a:ext>
              </a:extLst>
            </p:cNvPr>
            <p:cNvSpPr/>
            <p:nvPr/>
          </p:nvSpPr>
          <p:spPr>
            <a:xfrm rot="5400000">
              <a:off x="4426401" y="1973263"/>
              <a:ext cx="993265" cy="1216443"/>
            </a:xfrm>
            <a:prstGeom prst="homePlate">
              <a:avLst>
                <a:gd name="adj" fmla="val 31720"/>
              </a:avLst>
            </a:prstGeom>
            <a:solidFill>
              <a:schemeClr val="accent1">
                <a:lumMod val="100000"/>
              </a:schemeClr>
            </a:solidFill>
            <a:ln w="12700" cap="flat" cmpd="sng" algn="ctr">
              <a:no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0" name="Rectangle 21">
              <a:extLst>
                <a:ext uri="{FF2B5EF4-FFF2-40B4-BE49-F238E27FC236}">
                  <a16:creationId xmlns:a16="http://schemas.microsoft.com/office/drawing/2014/main" id="{6BB03D8F-B72C-4506-81F0-01E9836610F7}"/>
                </a:ext>
              </a:extLst>
            </p:cNvPr>
            <p:cNvSpPr/>
            <p:nvPr/>
          </p:nvSpPr>
          <p:spPr>
            <a:xfrm>
              <a:off x="6253518" y="2292660"/>
              <a:ext cx="2452505" cy="3917662"/>
            </a:xfrm>
            <a:prstGeom prst="rect">
              <a:avLst/>
            </a:prstGeom>
            <a:noFill/>
            <a:ln w="12700" cap="flat" cmpd="sng" algn="ctr">
              <a:solidFill>
                <a:sysClr val="window" lastClr="FFFFFF">
                  <a:lumMod val="75000"/>
                </a:sysClr>
              </a:solid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1" name="Trapezoid 23@|1FFC:192|FBC:16777215|LFC:16777215|LBC:16777215">
              <a:extLst>
                <a:ext uri="{FF2B5EF4-FFF2-40B4-BE49-F238E27FC236}">
                  <a16:creationId xmlns:a16="http://schemas.microsoft.com/office/drawing/2014/main" id="{11A9390D-9BA7-47EC-95B5-68CC3D94CC46}"/>
                </a:ext>
              </a:extLst>
            </p:cNvPr>
            <p:cNvSpPr/>
            <p:nvPr/>
          </p:nvSpPr>
          <p:spPr>
            <a:xfrm>
              <a:off x="6732164" y="2085697"/>
              <a:ext cx="1495211" cy="207809"/>
            </a:xfrm>
            <a:prstGeom prst="trapezoid">
              <a:avLst>
                <a:gd name="adj" fmla="val 67927"/>
              </a:avLst>
            </a:prstGeom>
            <a:solidFill>
              <a:schemeClr val="bg1">
                <a:lumMod val="50000"/>
              </a:schemeClr>
            </a:solidFill>
            <a:ln w="12700" cap="flat" cmpd="sng" algn="ctr">
              <a:no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2" name="Pentagon 24@|1FFC:2381804|FBC:16777215|LFC:16777215|LBC:16777215">
              <a:extLst>
                <a:ext uri="{FF2B5EF4-FFF2-40B4-BE49-F238E27FC236}">
                  <a16:creationId xmlns:a16="http://schemas.microsoft.com/office/drawing/2014/main" id="{B73AB5A4-1E48-4162-A5B0-EBEF39B761FF}"/>
                </a:ext>
              </a:extLst>
            </p:cNvPr>
            <p:cNvSpPr/>
            <p:nvPr/>
          </p:nvSpPr>
          <p:spPr>
            <a:xfrm rot="5400000">
              <a:off x="6983138" y="1973263"/>
              <a:ext cx="993265" cy="1216443"/>
            </a:xfrm>
            <a:prstGeom prst="homePlate">
              <a:avLst>
                <a:gd name="adj" fmla="val 31720"/>
              </a:avLst>
            </a:prstGeom>
            <a:solidFill>
              <a:schemeClr val="accent4">
                <a:lumMod val="100000"/>
              </a:schemeClr>
            </a:solidFill>
            <a:ln w="12700" cap="flat" cmpd="sng" algn="ctr">
              <a:no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3" name="Rectangle 21">
              <a:extLst>
                <a:ext uri="{FF2B5EF4-FFF2-40B4-BE49-F238E27FC236}">
                  <a16:creationId xmlns:a16="http://schemas.microsoft.com/office/drawing/2014/main" id="{840505B1-3ECD-47EC-BA82-7E8C62F67D63}"/>
                </a:ext>
              </a:extLst>
            </p:cNvPr>
            <p:cNvSpPr/>
            <p:nvPr/>
          </p:nvSpPr>
          <p:spPr>
            <a:xfrm>
              <a:off x="8820064" y="2292660"/>
              <a:ext cx="2452505" cy="3917662"/>
            </a:xfrm>
            <a:prstGeom prst="rect">
              <a:avLst/>
            </a:prstGeom>
            <a:noFill/>
            <a:ln w="12700" cap="flat" cmpd="sng" algn="ctr">
              <a:solidFill>
                <a:sysClr val="window" lastClr="FFFFFF">
                  <a:lumMod val="75000"/>
                </a:sysClr>
              </a:solid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4" name="Trapezoid 23@|1FFC:192|FBC:16777215|LFC:16777215|LBC:16777215">
              <a:extLst>
                <a:ext uri="{FF2B5EF4-FFF2-40B4-BE49-F238E27FC236}">
                  <a16:creationId xmlns:a16="http://schemas.microsoft.com/office/drawing/2014/main" id="{96E18269-0E8D-46E8-8072-74F682B132B7}"/>
                </a:ext>
              </a:extLst>
            </p:cNvPr>
            <p:cNvSpPr/>
            <p:nvPr/>
          </p:nvSpPr>
          <p:spPr>
            <a:xfrm>
              <a:off x="9298709" y="2085697"/>
              <a:ext cx="1495211" cy="207809"/>
            </a:xfrm>
            <a:prstGeom prst="trapezoid">
              <a:avLst>
                <a:gd name="adj" fmla="val 67927"/>
              </a:avLst>
            </a:prstGeom>
            <a:solidFill>
              <a:schemeClr val="bg1">
                <a:lumMod val="50000"/>
              </a:schemeClr>
            </a:solidFill>
            <a:ln w="12700" cap="flat" cmpd="sng" algn="ctr">
              <a:no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5" name="Pentagon 24@|1FFC:2381804|FBC:16777215|LFC:16777215|LBC:16777215">
              <a:extLst>
                <a:ext uri="{FF2B5EF4-FFF2-40B4-BE49-F238E27FC236}">
                  <a16:creationId xmlns:a16="http://schemas.microsoft.com/office/drawing/2014/main" id="{CA2E4402-784B-4109-B72C-B32A800CDDEA}"/>
                </a:ext>
              </a:extLst>
            </p:cNvPr>
            <p:cNvSpPr/>
            <p:nvPr/>
          </p:nvSpPr>
          <p:spPr>
            <a:xfrm rot="5400000">
              <a:off x="9549684" y="1973263"/>
              <a:ext cx="993265" cy="1216443"/>
            </a:xfrm>
            <a:prstGeom prst="homePlate">
              <a:avLst>
                <a:gd name="adj" fmla="val 31720"/>
              </a:avLst>
            </a:prstGeom>
            <a:solidFill>
              <a:schemeClr val="accent1">
                <a:lumMod val="100000"/>
              </a:schemeClr>
            </a:solidFill>
            <a:ln w="12700" cap="flat" cmpd="sng" algn="ctr">
              <a:noFill/>
              <a:prstDash val="solid"/>
              <a:miter lim="800000"/>
            </a:ln>
            <a:effectLst/>
          </p:spPr>
          <p:txBody>
            <a:bodyPr rtlCol="0" anchor="ctr"/>
            <a:lstStyle/>
            <a:p>
              <a:pPr algn="ctr" defTabSz="914133">
                <a:defRPr/>
              </a:pPr>
              <a:endParaRPr lang="en-US" sz="3189" kern="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46" name="Freeform 59">
              <a:extLst>
                <a:ext uri="{FF2B5EF4-FFF2-40B4-BE49-F238E27FC236}">
                  <a16:creationId xmlns:a16="http://schemas.microsoft.com/office/drawing/2014/main" id="{74F1F65F-5430-4D64-83BB-5200EDFCFAB4}"/>
                </a:ext>
              </a:extLst>
            </p:cNvPr>
            <p:cNvSpPr>
              <a:spLocks noEditPoints="1"/>
            </p:cNvSpPr>
            <p:nvPr/>
          </p:nvSpPr>
          <p:spPr bwMode="auto">
            <a:xfrm>
              <a:off x="4668540" y="2283875"/>
              <a:ext cx="480227" cy="480228"/>
            </a:xfrm>
            <a:custGeom>
              <a:avLst/>
              <a:gdLst/>
              <a:ahLst/>
              <a:cxnLst>
                <a:cxn ang="0">
                  <a:pos x="129" y="1"/>
                </a:cxn>
                <a:cxn ang="0">
                  <a:pos x="87" y="12"/>
                </a:cxn>
                <a:cxn ang="0">
                  <a:pos x="53" y="32"/>
                </a:cxn>
                <a:cxn ang="0">
                  <a:pos x="26" y="63"/>
                </a:cxn>
                <a:cxn ang="0">
                  <a:pos x="8" y="101"/>
                </a:cxn>
                <a:cxn ang="0">
                  <a:pos x="0" y="143"/>
                </a:cxn>
                <a:cxn ang="0">
                  <a:pos x="4" y="172"/>
                </a:cxn>
                <a:cxn ang="0">
                  <a:pos x="19" y="212"/>
                </a:cxn>
                <a:cxn ang="0">
                  <a:pos x="42" y="244"/>
                </a:cxn>
                <a:cxn ang="0">
                  <a:pos x="75" y="270"/>
                </a:cxn>
                <a:cxn ang="0">
                  <a:pos x="115" y="284"/>
                </a:cxn>
                <a:cxn ang="0">
                  <a:pos x="144" y="286"/>
                </a:cxn>
                <a:cxn ang="0">
                  <a:pos x="185" y="281"/>
                </a:cxn>
                <a:cxn ang="0">
                  <a:pos x="223" y="263"/>
                </a:cxn>
                <a:cxn ang="0">
                  <a:pos x="254" y="235"/>
                </a:cxn>
                <a:cxn ang="0">
                  <a:pos x="276" y="199"/>
                </a:cxn>
                <a:cxn ang="0">
                  <a:pos x="285" y="157"/>
                </a:cxn>
                <a:cxn ang="0">
                  <a:pos x="285" y="128"/>
                </a:cxn>
                <a:cxn ang="0">
                  <a:pos x="276" y="89"/>
                </a:cxn>
                <a:cxn ang="0">
                  <a:pos x="254" y="52"/>
                </a:cxn>
                <a:cxn ang="0">
                  <a:pos x="223" y="25"/>
                </a:cxn>
                <a:cxn ang="0">
                  <a:pos x="185" y="7"/>
                </a:cxn>
                <a:cxn ang="0">
                  <a:pos x="144" y="0"/>
                </a:cxn>
                <a:cxn ang="0">
                  <a:pos x="144" y="252"/>
                </a:cxn>
                <a:cxn ang="0">
                  <a:pos x="102" y="243"/>
                </a:cxn>
                <a:cxn ang="0">
                  <a:pos x="55" y="203"/>
                </a:cxn>
                <a:cxn ang="0">
                  <a:pos x="37" y="154"/>
                </a:cxn>
                <a:cxn ang="0">
                  <a:pos x="37" y="132"/>
                </a:cxn>
                <a:cxn ang="0">
                  <a:pos x="55" y="83"/>
                </a:cxn>
                <a:cxn ang="0">
                  <a:pos x="102" y="45"/>
                </a:cxn>
                <a:cxn ang="0">
                  <a:pos x="144" y="36"/>
                </a:cxn>
                <a:cxn ang="0">
                  <a:pos x="165" y="38"/>
                </a:cxn>
                <a:cxn ang="0">
                  <a:pos x="220" y="67"/>
                </a:cxn>
                <a:cxn ang="0">
                  <a:pos x="249" y="121"/>
                </a:cxn>
                <a:cxn ang="0">
                  <a:pos x="251" y="143"/>
                </a:cxn>
                <a:cxn ang="0">
                  <a:pos x="241" y="185"/>
                </a:cxn>
                <a:cxn ang="0">
                  <a:pos x="203" y="232"/>
                </a:cxn>
                <a:cxn ang="0">
                  <a:pos x="154" y="250"/>
                </a:cxn>
                <a:cxn ang="0">
                  <a:pos x="232" y="143"/>
                </a:cxn>
                <a:cxn ang="0">
                  <a:pos x="227" y="156"/>
                </a:cxn>
                <a:cxn ang="0">
                  <a:pos x="144" y="161"/>
                </a:cxn>
                <a:cxn ang="0">
                  <a:pos x="131" y="156"/>
                </a:cxn>
                <a:cxn ang="0">
                  <a:pos x="125" y="72"/>
                </a:cxn>
                <a:cxn ang="0">
                  <a:pos x="131" y="60"/>
                </a:cxn>
                <a:cxn ang="0">
                  <a:pos x="144" y="54"/>
                </a:cxn>
                <a:cxn ang="0">
                  <a:pos x="160" y="65"/>
                </a:cxn>
                <a:cxn ang="0">
                  <a:pos x="214" y="125"/>
                </a:cxn>
                <a:cxn ang="0">
                  <a:pos x="227" y="130"/>
                </a:cxn>
                <a:cxn ang="0">
                  <a:pos x="232" y="143"/>
                </a:cxn>
              </a:cxnLst>
              <a:rect l="0" t="0" r="r" b="b"/>
              <a:pathLst>
                <a:path w="287" h="286">
                  <a:moveTo>
                    <a:pt x="144" y="0"/>
                  </a:moveTo>
                  <a:lnTo>
                    <a:pt x="144" y="0"/>
                  </a:lnTo>
                  <a:lnTo>
                    <a:pt x="129" y="1"/>
                  </a:lnTo>
                  <a:lnTo>
                    <a:pt x="115" y="3"/>
                  </a:lnTo>
                  <a:lnTo>
                    <a:pt x="100" y="7"/>
                  </a:lnTo>
                  <a:lnTo>
                    <a:pt x="87" y="12"/>
                  </a:lnTo>
                  <a:lnTo>
                    <a:pt x="75" y="18"/>
                  </a:lnTo>
                  <a:lnTo>
                    <a:pt x="64" y="25"/>
                  </a:lnTo>
                  <a:lnTo>
                    <a:pt x="53" y="32"/>
                  </a:lnTo>
                  <a:lnTo>
                    <a:pt x="42" y="43"/>
                  </a:lnTo>
                  <a:lnTo>
                    <a:pt x="33" y="52"/>
                  </a:lnTo>
                  <a:lnTo>
                    <a:pt x="26" y="63"/>
                  </a:lnTo>
                  <a:lnTo>
                    <a:pt x="19" y="76"/>
                  </a:lnTo>
                  <a:lnTo>
                    <a:pt x="11" y="89"/>
                  </a:lnTo>
                  <a:lnTo>
                    <a:pt x="8" y="101"/>
                  </a:lnTo>
                  <a:lnTo>
                    <a:pt x="4" y="114"/>
                  </a:lnTo>
                  <a:lnTo>
                    <a:pt x="0" y="128"/>
                  </a:lnTo>
                  <a:lnTo>
                    <a:pt x="0" y="143"/>
                  </a:lnTo>
                  <a:lnTo>
                    <a:pt x="0" y="143"/>
                  </a:lnTo>
                  <a:lnTo>
                    <a:pt x="0" y="157"/>
                  </a:lnTo>
                  <a:lnTo>
                    <a:pt x="4" y="172"/>
                  </a:lnTo>
                  <a:lnTo>
                    <a:pt x="8" y="186"/>
                  </a:lnTo>
                  <a:lnTo>
                    <a:pt x="11" y="199"/>
                  </a:lnTo>
                  <a:lnTo>
                    <a:pt x="19" y="212"/>
                  </a:lnTo>
                  <a:lnTo>
                    <a:pt x="26" y="223"/>
                  </a:lnTo>
                  <a:lnTo>
                    <a:pt x="33" y="235"/>
                  </a:lnTo>
                  <a:lnTo>
                    <a:pt x="42" y="244"/>
                  </a:lnTo>
                  <a:lnTo>
                    <a:pt x="53" y="253"/>
                  </a:lnTo>
                  <a:lnTo>
                    <a:pt x="64" y="263"/>
                  </a:lnTo>
                  <a:lnTo>
                    <a:pt x="75" y="270"/>
                  </a:lnTo>
                  <a:lnTo>
                    <a:pt x="87" y="275"/>
                  </a:lnTo>
                  <a:lnTo>
                    <a:pt x="100" y="281"/>
                  </a:lnTo>
                  <a:lnTo>
                    <a:pt x="115" y="284"/>
                  </a:lnTo>
                  <a:lnTo>
                    <a:pt x="129" y="286"/>
                  </a:lnTo>
                  <a:lnTo>
                    <a:pt x="144" y="286"/>
                  </a:lnTo>
                  <a:lnTo>
                    <a:pt x="144" y="286"/>
                  </a:lnTo>
                  <a:lnTo>
                    <a:pt x="158" y="286"/>
                  </a:lnTo>
                  <a:lnTo>
                    <a:pt x="173" y="284"/>
                  </a:lnTo>
                  <a:lnTo>
                    <a:pt x="185" y="281"/>
                  </a:lnTo>
                  <a:lnTo>
                    <a:pt x="200" y="275"/>
                  </a:lnTo>
                  <a:lnTo>
                    <a:pt x="212" y="270"/>
                  </a:lnTo>
                  <a:lnTo>
                    <a:pt x="223" y="263"/>
                  </a:lnTo>
                  <a:lnTo>
                    <a:pt x="234" y="253"/>
                  </a:lnTo>
                  <a:lnTo>
                    <a:pt x="245" y="244"/>
                  </a:lnTo>
                  <a:lnTo>
                    <a:pt x="254" y="235"/>
                  </a:lnTo>
                  <a:lnTo>
                    <a:pt x="261" y="223"/>
                  </a:lnTo>
                  <a:lnTo>
                    <a:pt x="269" y="212"/>
                  </a:lnTo>
                  <a:lnTo>
                    <a:pt x="276" y="199"/>
                  </a:lnTo>
                  <a:lnTo>
                    <a:pt x="280" y="186"/>
                  </a:lnTo>
                  <a:lnTo>
                    <a:pt x="283" y="172"/>
                  </a:lnTo>
                  <a:lnTo>
                    <a:pt x="285" y="157"/>
                  </a:lnTo>
                  <a:lnTo>
                    <a:pt x="287" y="143"/>
                  </a:lnTo>
                  <a:lnTo>
                    <a:pt x="287" y="143"/>
                  </a:lnTo>
                  <a:lnTo>
                    <a:pt x="285" y="128"/>
                  </a:lnTo>
                  <a:lnTo>
                    <a:pt x="283" y="114"/>
                  </a:lnTo>
                  <a:lnTo>
                    <a:pt x="280" y="101"/>
                  </a:lnTo>
                  <a:lnTo>
                    <a:pt x="276" y="89"/>
                  </a:lnTo>
                  <a:lnTo>
                    <a:pt x="269" y="76"/>
                  </a:lnTo>
                  <a:lnTo>
                    <a:pt x="261" y="63"/>
                  </a:lnTo>
                  <a:lnTo>
                    <a:pt x="254" y="52"/>
                  </a:lnTo>
                  <a:lnTo>
                    <a:pt x="245" y="43"/>
                  </a:lnTo>
                  <a:lnTo>
                    <a:pt x="234" y="32"/>
                  </a:lnTo>
                  <a:lnTo>
                    <a:pt x="223" y="25"/>
                  </a:lnTo>
                  <a:lnTo>
                    <a:pt x="212" y="18"/>
                  </a:lnTo>
                  <a:lnTo>
                    <a:pt x="200" y="12"/>
                  </a:lnTo>
                  <a:lnTo>
                    <a:pt x="185" y="7"/>
                  </a:lnTo>
                  <a:lnTo>
                    <a:pt x="173" y="3"/>
                  </a:lnTo>
                  <a:lnTo>
                    <a:pt x="158" y="1"/>
                  </a:lnTo>
                  <a:lnTo>
                    <a:pt x="144" y="0"/>
                  </a:lnTo>
                  <a:lnTo>
                    <a:pt x="144" y="0"/>
                  </a:lnTo>
                  <a:close/>
                  <a:moveTo>
                    <a:pt x="144" y="252"/>
                  </a:moveTo>
                  <a:lnTo>
                    <a:pt x="144" y="252"/>
                  </a:lnTo>
                  <a:lnTo>
                    <a:pt x="133" y="250"/>
                  </a:lnTo>
                  <a:lnTo>
                    <a:pt x="122" y="248"/>
                  </a:lnTo>
                  <a:lnTo>
                    <a:pt x="102" y="243"/>
                  </a:lnTo>
                  <a:lnTo>
                    <a:pt x="84" y="232"/>
                  </a:lnTo>
                  <a:lnTo>
                    <a:pt x="67" y="219"/>
                  </a:lnTo>
                  <a:lnTo>
                    <a:pt x="55" y="203"/>
                  </a:lnTo>
                  <a:lnTo>
                    <a:pt x="44" y="185"/>
                  </a:lnTo>
                  <a:lnTo>
                    <a:pt x="38" y="165"/>
                  </a:lnTo>
                  <a:lnTo>
                    <a:pt x="37" y="154"/>
                  </a:lnTo>
                  <a:lnTo>
                    <a:pt x="37" y="143"/>
                  </a:lnTo>
                  <a:lnTo>
                    <a:pt x="37" y="143"/>
                  </a:lnTo>
                  <a:lnTo>
                    <a:pt x="37" y="132"/>
                  </a:lnTo>
                  <a:lnTo>
                    <a:pt x="38" y="121"/>
                  </a:lnTo>
                  <a:lnTo>
                    <a:pt x="44" y="101"/>
                  </a:lnTo>
                  <a:lnTo>
                    <a:pt x="55" y="83"/>
                  </a:lnTo>
                  <a:lnTo>
                    <a:pt x="67" y="67"/>
                  </a:lnTo>
                  <a:lnTo>
                    <a:pt x="84" y="54"/>
                  </a:lnTo>
                  <a:lnTo>
                    <a:pt x="102" y="45"/>
                  </a:lnTo>
                  <a:lnTo>
                    <a:pt x="122" y="38"/>
                  </a:lnTo>
                  <a:lnTo>
                    <a:pt x="133" y="36"/>
                  </a:lnTo>
                  <a:lnTo>
                    <a:pt x="144" y="36"/>
                  </a:lnTo>
                  <a:lnTo>
                    <a:pt x="144" y="36"/>
                  </a:lnTo>
                  <a:lnTo>
                    <a:pt x="154" y="36"/>
                  </a:lnTo>
                  <a:lnTo>
                    <a:pt x="165" y="38"/>
                  </a:lnTo>
                  <a:lnTo>
                    <a:pt x="185" y="45"/>
                  </a:lnTo>
                  <a:lnTo>
                    <a:pt x="203" y="54"/>
                  </a:lnTo>
                  <a:lnTo>
                    <a:pt x="220" y="67"/>
                  </a:lnTo>
                  <a:lnTo>
                    <a:pt x="232" y="83"/>
                  </a:lnTo>
                  <a:lnTo>
                    <a:pt x="241" y="101"/>
                  </a:lnTo>
                  <a:lnTo>
                    <a:pt x="249" y="121"/>
                  </a:lnTo>
                  <a:lnTo>
                    <a:pt x="251" y="132"/>
                  </a:lnTo>
                  <a:lnTo>
                    <a:pt x="251" y="143"/>
                  </a:lnTo>
                  <a:lnTo>
                    <a:pt x="251" y="143"/>
                  </a:lnTo>
                  <a:lnTo>
                    <a:pt x="251" y="154"/>
                  </a:lnTo>
                  <a:lnTo>
                    <a:pt x="249" y="165"/>
                  </a:lnTo>
                  <a:lnTo>
                    <a:pt x="241" y="185"/>
                  </a:lnTo>
                  <a:lnTo>
                    <a:pt x="232" y="203"/>
                  </a:lnTo>
                  <a:lnTo>
                    <a:pt x="220" y="219"/>
                  </a:lnTo>
                  <a:lnTo>
                    <a:pt x="203" y="232"/>
                  </a:lnTo>
                  <a:lnTo>
                    <a:pt x="185" y="243"/>
                  </a:lnTo>
                  <a:lnTo>
                    <a:pt x="165" y="248"/>
                  </a:lnTo>
                  <a:lnTo>
                    <a:pt x="154" y="250"/>
                  </a:lnTo>
                  <a:lnTo>
                    <a:pt x="144" y="252"/>
                  </a:lnTo>
                  <a:lnTo>
                    <a:pt x="144" y="252"/>
                  </a:lnTo>
                  <a:close/>
                  <a:moveTo>
                    <a:pt x="232" y="143"/>
                  </a:moveTo>
                  <a:lnTo>
                    <a:pt x="232" y="143"/>
                  </a:lnTo>
                  <a:lnTo>
                    <a:pt x="231" y="150"/>
                  </a:lnTo>
                  <a:lnTo>
                    <a:pt x="227" y="156"/>
                  </a:lnTo>
                  <a:lnTo>
                    <a:pt x="222" y="159"/>
                  </a:lnTo>
                  <a:lnTo>
                    <a:pt x="214" y="161"/>
                  </a:lnTo>
                  <a:lnTo>
                    <a:pt x="144" y="161"/>
                  </a:lnTo>
                  <a:lnTo>
                    <a:pt x="144" y="161"/>
                  </a:lnTo>
                  <a:lnTo>
                    <a:pt x="136" y="159"/>
                  </a:lnTo>
                  <a:lnTo>
                    <a:pt x="131" y="156"/>
                  </a:lnTo>
                  <a:lnTo>
                    <a:pt x="127" y="150"/>
                  </a:lnTo>
                  <a:lnTo>
                    <a:pt x="125" y="143"/>
                  </a:lnTo>
                  <a:lnTo>
                    <a:pt x="125" y="72"/>
                  </a:lnTo>
                  <a:lnTo>
                    <a:pt x="125" y="72"/>
                  </a:lnTo>
                  <a:lnTo>
                    <a:pt x="127" y="65"/>
                  </a:lnTo>
                  <a:lnTo>
                    <a:pt x="131" y="60"/>
                  </a:lnTo>
                  <a:lnTo>
                    <a:pt x="136" y="56"/>
                  </a:lnTo>
                  <a:lnTo>
                    <a:pt x="144" y="54"/>
                  </a:lnTo>
                  <a:lnTo>
                    <a:pt x="144" y="54"/>
                  </a:lnTo>
                  <a:lnTo>
                    <a:pt x="151" y="56"/>
                  </a:lnTo>
                  <a:lnTo>
                    <a:pt x="156" y="60"/>
                  </a:lnTo>
                  <a:lnTo>
                    <a:pt x="160" y="65"/>
                  </a:lnTo>
                  <a:lnTo>
                    <a:pt x="162" y="72"/>
                  </a:lnTo>
                  <a:lnTo>
                    <a:pt x="162" y="125"/>
                  </a:lnTo>
                  <a:lnTo>
                    <a:pt x="214" y="125"/>
                  </a:lnTo>
                  <a:lnTo>
                    <a:pt x="214" y="125"/>
                  </a:lnTo>
                  <a:lnTo>
                    <a:pt x="222" y="127"/>
                  </a:lnTo>
                  <a:lnTo>
                    <a:pt x="227" y="130"/>
                  </a:lnTo>
                  <a:lnTo>
                    <a:pt x="231" y="136"/>
                  </a:lnTo>
                  <a:lnTo>
                    <a:pt x="232" y="143"/>
                  </a:lnTo>
                  <a:lnTo>
                    <a:pt x="232" y="143"/>
                  </a:lnTo>
                  <a:close/>
                </a:path>
              </a:pathLst>
            </a:custGeom>
            <a:solidFill>
              <a:schemeClr val="bg1"/>
            </a:solidFill>
            <a:ln w="9525">
              <a:noFill/>
              <a:round/>
            </a:ln>
          </p:spPr>
          <p:txBody>
            <a:bodyPr lIns="162560" tIns="81280" rIns="162560" bIns="81280"/>
            <a:lstStyle/>
            <a:p>
              <a:pPr defTabSz="1219170">
                <a:defRPr/>
              </a:pPr>
              <a:endParaRPr lang="en-US" sz="4267"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7" name="Freeform 106">
              <a:extLst>
                <a:ext uri="{FF2B5EF4-FFF2-40B4-BE49-F238E27FC236}">
                  <a16:creationId xmlns:a16="http://schemas.microsoft.com/office/drawing/2014/main" id="{59D8F053-E3FF-4D50-A7F3-E5386CA3359F}"/>
                </a:ext>
              </a:extLst>
            </p:cNvPr>
            <p:cNvSpPr>
              <a:spLocks noEditPoints="1"/>
            </p:cNvSpPr>
            <p:nvPr/>
          </p:nvSpPr>
          <p:spPr bwMode="auto">
            <a:xfrm>
              <a:off x="2133904" y="2374119"/>
              <a:ext cx="491133" cy="364584"/>
            </a:xfrm>
            <a:custGeom>
              <a:avLst/>
              <a:gdLst/>
              <a:ahLst/>
              <a:cxnLst>
                <a:cxn ang="0">
                  <a:pos x="41" y="0"/>
                </a:cxn>
                <a:cxn ang="0">
                  <a:pos x="34" y="0"/>
                </a:cxn>
                <a:cxn ang="0">
                  <a:pos x="18" y="7"/>
                </a:cxn>
                <a:cxn ang="0">
                  <a:pos x="7" y="18"/>
                </a:cxn>
                <a:cxn ang="0">
                  <a:pos x="0" y="33"/>
                </a:cxn>
                <a:cxn ang="0">
                  <a:pos x="0" y="214"/>
                </a:cxn>
                <a:cxn ang="0">
                  <a:pos x="0" y="221"/>
                </a:cxn>
                <a:cxn ang="0">
                  <a:pos x="7" y="237"/>
                </a:cxn>
                <a:cxn ang="0">
                  <a:pos x="18" y="248"/>
                </a:cxn>
                <a:cxn ang="0">
                  <a:pos x="34" y="256"/>
                </a:cxn>
                <a:cxn ang="0">
                  <a:pos x="299" y="256"/>
                </a:cxn>
                <a:cxn ang="0">
                  <a:pos x="308" y="256"/>
                </a:cxn>
                <a:cxn ang="0">
                  <a:pos x="322" y="248"/>
                </a:cxn>
                <a:cxn ang="0">
                  <a:pos x="335" y="237"/>
                </a:cxn>
                <a:cxn ang="0">
                  <a:pos x="340" y="221"/>
                </a:cxn>
                <a:cxn ang="0">
                  <a:pos x="342" y="42"/>
                </a:cxn>
                <a:cxn ang="0">
                  <a:pos x="340" y="33"/>
                </a:cxn>
                <a:cxn ang="0">
                  <a:pos x="335" y="18"/>
                </a:cxn>
                <a:cxn ang="0">
                  <a:pos x="322" y="7"/>
                </a:cxn>
                <a:cxn ang="0">
                  <a:pos x="308" y="0"/>
                </a:cxn>
                <a:cxn ang="0">
                  <a:pos x="299" y="0"/>
                </a:cxn>
                <a:cxn ang="0">
                  <a:pos x="319" y="36"/>
                </a:cxn>
                <a:cxn ang="0">
                  <a:pos x="320" y="42"/>
                </a:cxn>
                <a:cxn ang="0">
                  <a:pos x="320" y="214"/>
                </a:cxn>
                <a:cxn ang="0">
                  <a:pos x="228" y="114"/>
                </a:cxn>
                <a:cxn ang="0">
                  <a:pos x="299" y="20"/>
                </a:cxn>
                <a:cxn ang="0">
                  <a:pos x="170" y="134"/>
                </a:cxn>
                <a:cxn ang="0">
                  <a:pos x="38" y="22"/>
                </a:cxn>
                <a:cxn ang="0">
                  <a:pos x="299" y="20"/>
                </a:cxn>
                <a:cxn ang="0">
                  <a:pos x="21" y="218"/>
                </a:cxn>
                <a:cxn ang="0">
                  <a:pos x="21" y="42"/>
                </a:cxn>
                <a:cxn ang="0">
                  <a:pos x="21" y="36"/>
                </a:cxn>
                <a:cxn ang="0">
                  <a:pos x="21" y="218"/>
                </a:cxn>
                <a:cxn ang="0">
                  <a:pos x="41" y="234"/>
                </a:cxn>
                <a:cxn ang="0">
                  <a:pos x="128" y="127"/>
                </a:cxn>
                <a:cxn ang="0">
                  <a:pos x="163" y="158"/>
                </a:cxn>
                <a:cxn ang="0">
                  <a:pos x="170" y="160"/>
                </a:cxn>
                <a:cxn ang="0">
                  <a:pos x="174" y="160"/>
                </a:cxn>
                <a:cxn ang="0">
                  <a:pos x="212" y="127"/>
                </a:cxn>
                <a:cxn ang="0">
                  <a:pos x="306" y="234"/>
                </a:cxn>
                <a:cxn ang="0">
                  <a:pos x="41" y="234"/>
                </a:cxn>
              </a:cxnLst>
              <a:rect l="0" t="0" r="r" b="b"/>
              <a:pathLst>
                <a:path w="342" h="256">
                  <a:moveTo>
                    <a:pt x="299" y="0"/>
                  </a:moveTo>
                  <a:lnTo>
                    <a:pt x="41" y="0"/>
                  </a:lnTo>
                  <a:lnTo>
                    <a:pt x="41" y="0"/>
                  </a:lnTo>
                  <a:lnTo>
                    <a:pt x="34" y="0"/>
                  </a:lnTo>
                  <a:lnTo>
                    <a:pt x="25" y="2"/>
                  </a:lnTo>
                  <a:lnTo>
                    <a:pt x="18" y="7"/>
                  </a:lnTo>
                  <a:lnTo>
                    <a:pt x="12" y="11"/>
                  </a:lnTo>
                  <a:lnTo>
                    <a:pt x="7" y="18"/>
                  </a:lnTo>
                  <a:lnTo>
                    <a:pt x="3" y="25"/>
                  </a:lnTo>
                  <a:lnTo>
                    <a:pt x="0" y="33"/>
                  </a:lnTo>
                  <a:lnTo>
                    <a:pt x="0" y="42"/>
                  </a:lnTo>
                  <a:lnTo>
                    <a:pt x="0" y="214"/>
                  </a:lnTo>
                  <a:lnTo>
                    <a:pt x="0" y="214"/>
                  </a:lnTo>
                  <a:lnTo>
                    <a:pt x="0" y="221"/>
                  </a:lnTo>
                  <a:lnTo>
                    <a:pt x="3" y="230"/>
                  </a:lnTo>
                  <a:lnTo>
                    <a:pt x="7" y="237"/>
                  </a:lnTo>
                  <a:lnTo>
                    <a:pt x="12" y="243"/>
                  </a:lnTo>
                  <a:lnTo>
                    <a:pt x="18" y="248"/>
                  </a:lnTo>
                  <a:lnTo>
                    <a:pt x="25" y="252"/>
                  </a:lnTo>
                  <a:lnTo>
                    <a:pt x="34" y="256"/>
                  </a:lnTo>
                  <a:lnTo>
                    <a:pt x="41" y="256"/>
                  </a:lnTo>
                  <a:lnTo>
                    <a:pt x="299" y="256"/>
                  </a:lnTo>
                  <a:lnTo>
                    <a:pt x="299" y="256"/>
                  </a:lnTo>
                  <a:lnTo>
                    <a:pt x="308" y="256"/>
                  </a:lnTo>
                  <a:lnTo>
                    <a:pt x="315" y="252"/>
                  </a:lnTo>
                  <a:lnTo>
                    <a:pt x="322" y="248"/>
                  </a:lnTo>
                  <a:lnTo>
                    <a:pt x="330" y="243"/>
                  </a:lnTo>
                  <a:lnTo>
                    <a:pt x="335" y="237"/>
                  </a:lnTo>
                  <a:lnTo>
                    <a:pt x="339" y="230"/>
                  </a:lnTo>
                  <a:lnTo>
                    <a:pt x="340" y="221"/>
                  </a:lnTo>
                  <a:lnTo>
                    <a:pt x="342" y="214"/>
                  </a:lnTo>
                  <a:lnTo>
                    <a:pt x="342" y="42"/>
                  </a:lnTo>
                  <a:lnTo>
                    <a:pt x="342" y="42"/>
                  </a:lnTo>
                  <a:lnTo>
                    <a:pt x="340" y="33"/>
                  </a:lnTo>
                  <a:lnTo>
                    <a:pt x="339" y="25"/>
                  </a:lnTo>
                  <a:lnTo>
                    <a:pt x="335" y="18"/>
                  </a:lnTo>
                  <a:lnTo>
                    <a:pt x="330" y="11"/>
                  </a:lnTo>
                  <a:lnTo>
                    <a:pt x="322" y="7"/>
                  </a:lnTo>
                  <a:lnTo>
                    <a:pt x="315" y="2"/>
                  </a:lnTo>
                  <a:lnTo>
                    <a:pt x="308" y="0"/>
                  </a:lnTo>
                  <a:lnTo>
                    <a:pt x="299" y="0"/>
                  </a:lnTo>
                  <a:lnTo>
                    <a:pt x="299" y="0"/>
                  </a:lnTo>
                  <a:close/>
                  <a:moveTo>
                    <a:pt x="228" y="114"/>
                  </a:moveTo>
                  <a:lnTo>
                    <a:pt x="319" y="36"/>
                  </a:lnTo>
                  <a:lnTo>
                    <a:pt x="319" y="36"/>
                  </a:lnTo>
                  <a:lnTo>
                    <a:pt x="320" y="42"/>
                  </a:lnTo>
                  <a:lnTo>
                    <a:pt x="320" y="214"/>
                  </a:lnTo>
                  <a:lnTo>
                    <a:pt x="320" y="214"/>
                  </a:lnTo>
                  <a:lnTo>
                    <a:pt x="320" y="218"/>
                  </a:lnTo>
                  <a:lnTo>
                    <a:pt x="228" y="114"/>
                  </a:lnTo>
                  <a:close/>
                  <a:moveTo>
                    <a:pt x="299" y="20"/>
                  </a:moveTo>
                  <a:lnTo>
                    <a:pt x="299" y="20"/>
                  </a:lnTo>
                  <a:lnTo>
                    <a:pt x="302" y="22"/>
                  </a:lnTo>
                  <a:lnTo>
                    <a:pt x="170" y="134"/>
                  </a:lnTo>
                  <a:lnTo>
                    <a:pt x="38" y="22"/>
                  </a:lnTo>
                  <a:lnTo>
                    <a:pt x="38" y="22"/>
                  </a:lnTo>
                  <a:lnTo>
                    <a:pt x="41" y="20"/>
                  </a:lnTo>
                  <a:lnTo>
                    <a:pt x="299" y="20"/>
                  </a:lnTo>
                  <a:close/>
                  <a:moveTo>
                    <a:pt x="21" y="218"/>
                  </a:moveTo>
                  <a:lnTo>
                    <a:pt x="21" y="218"/>
                  </a:lnTo>
                  <a:lnTo>
                    <a:pt x="21" y="214"/>
                  </a:lnTo>
                  <a:lnTo>
                    <a:pt x="21" y="42"/>
                  </a:lnTo>
                  <a:lnTo>
                    <a:pt x="21" y="42"/>
                  </a:lnTo>
                  <a:lnTo>
                    <a:pt x="21" y="36"/>
                  </a:lnTo>
                  <a:lnTo>
                    <a:pt x="112" y="114"/>
                  </a:lnTo>
                  <a:lnTo>
                    <a:pt x="21" y="218"/>
                  </a:lnTo>
                  <a:close/>
                  <a:moveTo>
                    <a:pt x="41" y="234"/>
                  </a:moveTo>
                  <a:lnTo>
                    <a:pt x="41" y="234"/>
                  </a:lnTo>
                  <a:lnTo>
                    <a:pt x="36" y="234"/>
                  </a:lnTo>
                  <a:lnTo>
                    <a:pt x="128" y="127"/>
                  </a:lnTo>
                  <a:lnTo>
                    <a:pt x="163" y="158"/>
                  </a:lnTo>
                  <a:lnTo>
                    <a:pt x="163" y="158"/>
                  </a:lnTo>
                  <a:lnTo>
                    <a:pt x="166" y="160"/>
                  </a:lnTo>
                  <a:lnTo>
                    <a:pt x="170" y="160"/>
                  </a:lnTo>
                  <a:lnTo>
                    <a:pt x="170" y="160"/>
                  </a:lnTo>
                  <a:lnTo>
                    <a:pt x="174" y="160"/>
                  </a:lnTo>
                  <a:lnTo>
                    <a:pt x="177" y="158"/>
                  </a:lnTo>
                  <a:lnTo>
                    <a:pt x="212" y="127"/>
                  </a:lnTo>
                  <a:lnTo>
                    <a:pt x="306" y="234"/>
                  </a:lnTo>
                  <a:lnTo>
                    <a:pt x="306" y="234"/>
                  </a:lnTo>
                  <a:lnTo>
                    <a:pt x="299" y="234"/>
                  </a:lnTo>
                  <a:lnTo>
                    <a:pt x="41" y="234"/>
                  </a:lnTo>
                  <a:close/>
                </a:path>
              </a:pathLst>
            </a:custGeom>
            <a:solidFill>
              <a:schemeClr val="bg1"/>
            </a:solidFill>
            <a:ln w="9525">
              <a:noFill/>
              <a:round/>
            </a:ln>
          </p:spPr>
          <p:txBody>
            <a:bodyPr lIns="162560" tIns="81280" rIns="162560" bIns="81280"/>
            <a:lstStyle/>
            <a:p>
              <a:pPr defTabSz="1219170">
                <a:defRPr/>
              </a:pPr>
              <a:endParaRPr lang="en-US" sz="4267"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8" name="Freeform 13">
              <a:extLst>
                <a:ext uri="{FF2B5EF4-FFF2-40B4-BE49-F238E27FC236}">
                  <a16:creationId xmlns:a16="http://schemas.microsoft.com/office/drawing/2014/main" id="{F0FCB984-00F0-4E3B-AD0D-857692DCFCD2}"/>
                </a:ext>
              </a:extLst>
            </p:cNvPr>
            <p:cNvSpPr>
              <a:spLocks noEditPoints="1"/>
            </p:cNvSpPr>
            <p:nvPr/>
          </p:nvSpPr>
          <p:spPr bwMode="auto">
            <a:xfrm>
              <a:off x="9830256" y="2282459"/>
              <a:ext cx="480053" cy="440223"/>
            </a:xfrm>
            <a:custGeom>
              <a:avLst/>
              <a:gdLst>
                <a:gd name="T0" fmla="*/ 53 w 110"/>
                <a:gd name="T1" fmla="*/ 85 h 101"/>
                <a:gd name="T2" fmla="*/ 18 w 110"/>
                <a:gd name="T3" fmla="*/ 74 h 101"/>
                <a:gd name="T4" fmla="*/ 18 w 110"/>
                <a:gd name="T5" fmla="*/ 2 h 101"/>
                <a:gd name="T6" fmla="*/ 53 w 110"/>
                <a:gd name="T7" fmla="*/ 12 h 101"/>
                <a:gd name="T8" fmla="*/ 53 w 110"/>
                <a:gd name="T9" fmla="*/ 85 h 101"/>
                <a:gd name="T10" fmla="*/ 49 w 110"/>
                <a:gd name="T11" fmla="*/ 99 h 101"/>
                <a:gd name="T12" fmla="*/ 5 w 110"/>
                <a:gd name="T13" fmla="*/ 96 h 101"/>
                <a:gd name="T14" fmla="*/ 0 w 110"/>
                <a:gd name="T15" fmla="*/ 96 h 101"/>
                <a:gd name="T16" fmla="*/ 0 w 110"/>
                <a:gd name="T17" fmla="*/ 14 h 101"/>
                <a:gd name="T18" fmla="*/ 5 w 110"/>
                <a:gd name="T19" fmla="*/ 14 h 101"/>
                <a:gd name="T20" fmla="*/ 5 w 110"/>
                <a:gd name="T21" fmla="*/ 87 h 101"/>
                <a:gd name="T22" fmla="*/ 49 w 110"/>
                <a:gd name="T23" fmla="*/ 94 h 101"/>
                <a:gd name="T24" fmla="*/ 49 w 110"/>
                <a:gd name="T25" fmla="*/ 92 h 101"/>
                <a:gd name="T26" fmla="*/ 14 w 110"/>
                <a:gd name="T27" fmla="*/ 83 h 101"/>
                <a:gd name="T28" fmla="*/ 10 w 110"/>
                <a:gd name="T29" fmla="*/ 83 h 101"/>
                <a:gd name="T30" fmla="*/ 10 w 110"/>
                <a:gd name="T31" fmla="*/ 10 h 101"/>
                <a:gd name="T32" fmla="*/ 14 w 110"/>
                <a:gd name="T33" fmla="*/ 10 h 101"/>
                <a:gd name="T34" fmla="*/ 14 w 110"/>
                <a:gd name="T35" fmla="*/ 78 h 101"/>
                <a:gd name="T36" fmla="*/ 52 w 110"/>
                <a:gd name="T37" fmla="*/ 90 h 101"/>
                <a:gd name="T38" fmla="*/ 58 w 110"/>
                <a:gd name="T39" fmla="*/ 90 h 101"/>
                <a:gd name="T40" fmla="*/ 96 w 110"/>
                <a:gd name="T41" fmla="*/ 78 h 101"/>
                <a:gd name="T42" fmla="*/ 96 w 110"/>
                <a:gd name="T43" fmla="*/ 10 h 101"/>
                <a:gd name="T44" fmla="*/ 100 w 110"/>
                <a:gd name="T45" fmla="*/ 10 h 101"/>
                <a:gd name="T46" fmla="*/ 100 w 110"/>
                <a:gd name="T47" fmla="*/ 83 h 101"/>
                <a:gd name="T48" fmla="*/ 96 w 110"/>
                <a:gd name="T49" fmla="*/ 83 h 101"/>
                <a:gd name="T50" fmla="*/ 61 w 110"/>
                <a:gd name="T51" fmla="*/ 92 h 101"/>
                <a:gd name="T52" fmla="*/ 61 w 110"/>
                <a:gd name="T53" fmla="*/ 94 h 101"/>
                <a:gd name="T54" fmla="*/ 105 w 110"/>
                <a:gd name="T55" fmla="*/ 87 h 101"/>
                <a:gd name="T56" fmla="*/ 105 w 110"/>
                <a:gd name="T57" fmla="*/ 14 h 101"/>
                <a:gd name="T58" fmla="*/ 110 w 110"/>
                <a:gd name="T59" fmla="*/ 14 h 101"/>
                <a:gd name="T60" fmla="*/ 110 w 110"/>
                <a:gd name="T61" fmla="*/ 96 h 101"/>
                <a:gd name="T62" fmla="*/ 105 w 110"/>
                <a:gd name="T63" fmla="*/ 96 h 101"/>
                <a:gd name="T64" fmla="*/ 61 w 110"/>
                <a:gd name="T65" fmla="*/ 99 h 101"/>
                <a:gd name="T66" fmla="*/ 49 w 110"/>
                <a:gd name="T67" fmla="*/ 99 h 101"/>
                <a:gd name="T68" fmla="*/ 57 w 110"/>
                <a:gd name="T69" fmla="*/ 85 h 101"/>
                <a:gd name="T70" fmla="*/ 93 w 110"/>
                <a:gd name="T71" fmla="*/ 74 h 101"/>
                <a:gd name="T72" fmla="*/ 93 w 110"/>
                <a:gd name="T73" fmla="*/ 2 h 101"/>
                <a:gd name="T74" fmla="*/ 57 w 110"/>
                <a:gd name="T75" fmla="*/ 12 h 101"/>
                <a:gd name="T76" fmla="*/ 57 w 110"/>
                <a:gd name="T77" fmla="*/ 8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0" h="101">
                  <a:moveTo>
                    <a:pt x="53" y="85"/>
                  </a:moveTo>
                  <a:cubicBezTo>
                    <a:pt x="43" y="76"/>
                    <a:pt x="31" y="73"/>
                    <a:pt x="18" y="74"/>
                  </a:cubicBezTo>
                  <a:cubicBezTo>
                    <a:pt x="18" y="50"/>
                    <a:pt x="18" y="26"/>
                    <a:pt x="18" y="2"/>
                  </a:cubicBezTo>
                  <a:cubicBezTo>
                    <a:pt x="32" y="0"/>
                    <a:pt x="45" y="4"/>
                    <a:pt x="53" y="12"/>
                  </a:cubicBezTo>
                  <a:cubicBezTo>
                    <a:pt x="53" y="36"/>
                    <a:pt x="53" y="61"/>
                    <a:pt x="53" y="85"/>
                  </a:cubicBezTo>
                  <a:close/>
                  <a:moveTo>
                    <a:pt x="49" y="99"/>
                  </a:moveTo>
                  <a:cubicBezTo>
                    <a:pt x="40" y="95"/>
                    <a:pt x="22" y="93"/>
                    <a:pt x="5" y="96"/>
                  </a:cubicBezTo>
                  <a:cubicBezTo>
                    <a:pt x="0" y="96"/>
                    <a:pt x="0" y="96"/>
                    <a:pt x="0" y="96"/>
                  </a:cubicBezTo>
                  <a:cubicBezTo>
                    <a:pt x="0" y="14"/>
                    <a:pt x="0" y="14"/>
                    <a:pt x="0" y="14"/>
                  </a:cubicBezTo>
                  <a:cubicBezTo>
                    <a:pt x="5" y="14"/>
                    <a:pt x="5" y="14"/>
                    <a:pt x="5" y="14"/>
                  </a:cubicBezTo>
                  <a:cubicBezTo>
                    <a:pt x="5" y="87"/>
                    <a:pt x="5" y="87"/>
                    <a:pt x="5" y="87"/>
                  </a:cubicBezTo>
                  <a:cubicBezTo>
                    <a:pt x="21" y="86"/>
                    <a:pt x="37" y="86"/>
                    <a:pt x="49" y="94"/>
                  </a:cubicBezTo>
                  <a:cubicBezTo>
                    <a:pt x="49" y="94"/>
                    <a:pt x="49" y="93"/>
                    <a:pt x="49" y="92"/>
                  </a:cubicBezTo>
                  <a:cubicBezTo>
                    <a:pt x="41" y="86"/>
                    <a:pt x="32" y="83"/>
                    <a:pt x="14" y="83"/>
                  </a:cubicBezTo>
                  <a:cubicBezTo>
                    <a:pt x="10" y="83"/>
                    <a:pt x="10" y="83"/>
                    <a:pt x="10" y="83"/>
                  </a:cubicBezTo>
                  <a:cubicBezTo>
                    <a:pt x="10" y="10"/>
                    <a:pt x="10" y="10"/>
                    <a:pt x="10" y="10"/>
                  </a:cubicBezTo>
                  <a:cubicBezTo>
                    <a:pt x="14" y="10"/>
                    <a:pt x="14" y="10"/>
                    <a:pt x="14" y="10"/>
                  </a:cubicBezTo>
                  <a:cubicBezTo>
                    <a:pt x="14" y="78"/>
                    <a:pt x="14" y="78"/>
                    <a:pt x="14" y="78"/>
                  </a:cubicBezTo>
                  <a:cubicBezTo>
                    <a:pt x="30" y="76"/>
                    <a:pt x="45" y="81"/>
                    <a:pt x="52" y="90"/>
                  </a:cubicBezTo>
                  <a:cubicBezTo>
                    <a:pt x="54" y="89"/>
                    <a:pt x="56" y="89"/>
                    <a:pt x="58" y="90"/>
                  </a:cubicBezTo>
                  <a:cubicBezTo>
                    <a:pt x="65" y="81"/>
                    <a:pt x="80" y="76"/>
                    <a:pt x="96" y="78"/>
                  </a:cubicBezTo>
                  <a:cubicBezTo>
                    <a:pt x="96" y="10"/>
                    <a:pt x="96" y="10"/>
                    <a:pt x="96" y="10"/>
                  </a:cubicBezTo>
                  <a:cubicBezTo>
                    <a:pt x="100" y="10"/>
                    <a:pt x="100" y="10"/>
                    <a:pt x="100" y="10"/>
                  </a:cubicBezTo>
                  <a:cubicBezTo>
                    <a:pt x="100" y="83"/>
                    <a:pt x="100" y="83"/>
                    <a:pt x="100" y="83"/>
                  </a:cubicBezTo>
                  <a:cubicBezTo>
                    <a:pt x="96" y="83"/>
                    <a:pt x="96" y="83"/>
                    <a:pt x="96" y="83"/>
                  </a:cubicBezTo>
                  <a:cubicBezTo>
                    <a:pt x="78" y="83"/>
                    <a:pt x="69" y="86"/>
                    <a:pt x="61" y="92"/>
                  </a:cubicBezTo>
                  <a:cubicBezTo>
                    <a:pt x="61" y="93"/>
                    <a:pt x="61" y="94"/>
                    <a:pt x="61" y="94"/>
                  </a:cubicBezTo>
                  <a:cubicBezTo>
                    <a:pt x="74" y="86"/>
                    <a:pt x="89" y="86"/>
                    <a:pt x="105" y="87"/>
                  </a:cubicBezTo>
                  <a:cubicBezTo>
                    <a:pt x="105" y="14"/>
                    <a:pt x="105" y="14"/>
                    <a:pt x="105" y="14"/>
                  </a:cubicBezTo>
                  <a:cubicBezTo>
                    <a:pt x="110" y="14"/>
                    <a:pt x="110" y="14"/>
                    <a:pt x="110" y="14"/>
                  </a:cubicBezTo>
                  <a:cubicBezTo>
                    <a:pt x="110" y="96"/>
                    <a:pt x="110" y="96"/>
                    <a:pt x="110" y="96"/>
                  </a:cubicBezTo>
                  <a:cubicBezTo>
                    <a:pt x="105" y="96"/>
                    <a:pt x="105" y="96"/>
                    <a:pt x="105" y="96"/>
                  </a:cubicBezTo>
                  <a:cubicBezTo>
                    <a:pt x="89" y="93"/>
                    <a:pt x="70" y="95"/>
                    <a:pt x="61" y="99"/>
                  </a:cubicBezTo>
                  <a:cubicBezTo>
                    <a:pt x="61" y="101"/>
                    <a:pt x="49" y="101"/>
                    <a:pt x="49" y="99"/>
                  </a:cubicBezTo>
                  <a:close/>
                  <a:moveTo>
                    <a:pt x="57" y="85"/>
                  </a:moveTo>
                  <a:cubicBezTo>
                    <a:pt x="67" y="76"/>
                    <a:pt x="79" y="73"/>
                    <a:pt x="93" y="74"/>
                  </a:cubicBezTo>
                  <a:cubicBezTo>
                    <a:pt x="93" y="50"/>
                    <a:pt x="93" y="26"/>
                    <a:pt x="93" y="2"/>
                  </a:cubicBezTo>
                  <a:cubicBezTo>
                    <a:pt x="78" y="0"/>
                    <a:pt x="66" y="4"/>
                    <a:pt x="57" y="12"/>
                  </a:cubicBezTo>
                  <a:cubicBezTo>
                    <a:pt x="57" y="36"/>
                    <a:pt x="57" y="61"/>
                    <a:pt x="57" y="85"/>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a:defRPr/>
              </a:pPr>
              <a:endParaRPr lang="zh-CN" altLang="en-US" sz="2400" dirty="0">
                <a:solidFill>
                  <a:srgbClr val="25282B"/>
                </a:solidFill>
                <a:latin typeface="微软雅黑" panose="020B0503020204020204" pitchFamily="34" charset="-122"/>
                <a:ea typeface="微软雅黑" panose="020B0503020204020204" pitchFamily="34" charset="-122"/>
                <a:cs typeface="+mn-ea"/>
                <a:sym typeface="+mn-lt"/>
              </a:endParaRPr>
            </a:p>
          </p:txBody>
        </p:sp>
        <p:sp>
          <p:nvSpPr>
            <p:cNvPr id="49" name="Freeform 53">
              <a:extLst>
                <a:ext uri="{FF2B5EF4-FFF2-40B4-BE49-F238E27FC236}">
                  <a16:creationId xmlns:a16="http://schemas.microsoft.com/office/drawing/2014/main" id="{9DA41125-999D-4A01-A149-0FEB9D934D46}"/>
                </a:ext>
              </a:extLst>
            </p:cNvPr>
            <p:cNvSpPr>
              <a:spLocks noEditPoints="1"/>
            </p:cNvSpPr>
            <p:nvPr/>
          </p:nvSpPr>
          <p:spPr bwMode="auto">
            <a:xfrm>
              <a:off x="7261159" y="2295690"/>
              <a:ext cx="471367" cy="443013"/>
            </a:xfrm>
            <a:custGeom>
              <a:avLst/>
              <a:gdLst>
                <a:gd name="T0" fmla="*/ 38 w 128"/>
                <a:gd name="T1" fmla="*/ 99 h 120"/>
                <a:gd name="T2" fmla="*/ 55 w 128"/>
                <a:gd name="T3" fmla="*/ 99 h 120"/>
                <a:gd name="T4" fmla="*/ 55 w 128"/>
                <a:gd name="T5" fmla="*/ 103 h 120"/>
                <a:gd name="T6" fmla="*/ 38 w 128"/>
                <a:gd name="T7" fmla="*/ 103 h 120"/>
                <a:gd name="T8" fmla="*/ 38 w 128"/>
                <a:gd name="T9" fmla="*/ 99 h 120"/>
                <a:gd name="T10" fmla="*/ 88 w 128"/>
                <a:gd name="T11" fmla="*/ 98 h 120"/>
                <a:gd name="T12" fmla="*/ 60 w 128"/>
                <a:gd name="T13" fmla="*/ 103 h 120"/>
                <a:gd name="T14" fmla="*/ 65 w 128"/>
                <a:gd name="T15" fmla="*/ 76 h 120"/>
                <a:gd name="T16" fmla="*/ 105 w 128"/>
                <a:gd name="T17" fmla="*/ 35 h 120"/>
                <a:gd name="T18" fmla="*/ 128 w 128"/>
                <a:gd name="T19" fmla="*/ 57 h 120"/>
                <a:gd name="T20" fmla="*/ 88 w 128"/>
                <a:gd name="T21" fmla="*/ 98 h 120"/>
                <a:gd name="T22" fmla="*/ 83 w 128"/>
                <a:gd name="T23" fmla="*/ 87 h 120"/>
                <a:gd name="T24" fmla="*/ 117 w 128"/>
                <a:gd name="T25" fmla="*/ 52 h 120"/>
                <a:gd name="T26" fmla="*/ 114 w 128"/>
                <a:gd name="T27" fmla="*/ 49 h 120"/>
                <a:gd name="T28" fmla="*/ 80 w 128"/>
                <a:gd name="T29" fmla="*/ 84 h 120"/>
                <a:gd name="T30" fmla="*/ 83 w 128"/>
                <a:gd name="T31" fmla="*/ 87 h 120"/>
                <a:gd name="T32" fmla="*/ 85 w 128"/>
                <a:gd name="T33" fmla="*/ 95 h 120"/>
                <a:gd name="T34" fmla="*/ 73 w 128"/>
                <a:gd name="T35" fmla="*/ 97 h 120"/>
                <a:gd name="T36" fmla="*/ 66 w 128"/>
                <a:gd name="T37" fmla="*/ 90 h 120"/>
                <a:gd name="T38" fmla="*/ 68 w 128"/>
                <a:gd name="T39" fmla="*/ 78 h 120"/>
                <a:gd name="T40" fmla="*/ 85 w 128"/>
                <a:gd name="T41" fmla="*/ 95 h 120"/>
                <a:gd name="T42" fmla="*/ 74 w 128"/>
                <a:gd name="T43" fmla="*/ 78 h 120"/>
                <a:gd name="T44" fmla="*/ 108 w 128"/>
                <a:gd name="T45" fmla="*/ 43 h 120"/>
                <a:gd name="T46" fmla="*/ 106 w 128"/>
                <a:gd name="T47" fmla="*/ 40 h 120"/>
                <a:gd name="T48" fmla="*/ 71 w 128"/>
                <a:gd name="T49" fmla="*/ 76 h 120"/>
                <a:gd name="T50" fmla="*/ 74 w 128"/>
                <a:gd name="T51" fmla="*/ 78 h 120"/>
                <a:gd name="T52" fmla="*/ 3 w 128"/>
                <a:gd name="T53" fmla="*/ 120 h 120"/>
                <a:gd name="T54" fmla="*/ 92 w 128"/>
                <a:gd name="T55" fmla="*/ 120 h 120"/>
                <a:gd name="T56" fmla="*/ 96 w 128"/>
                <a:gd name="T57" fmla="*/ 120 h 120"/>
                <a:gd name="T58" fmla="*/ 96 w 128"/>
                <a:gd name="T59" fmla="*/ 117 h 120"/>
                <a:gd name="T60" fmla="*/ 96 w 128"/>
                <a:gd name="T61" fmla="*/ 96 h 120"/>
                <a:gd name="T62" fmla="*/ 89 w 128"/>
                <a:gd name="T63" fmla="*/ 103 h 120"/>
                <a:gd name="T64" fmla="*/ 89 w 128"/>
                <a:gd name="T65" fmla="*/ 114 h 120"/>
                <a:gd name="T66" fmla="*/ 7 w 128"/>
                <a:gd name="T67" fmla="*/ 114 h 120"/>
                <a:gd name="T68" fmla="*/ 7 w 128"/>
                <a:gd name="T69" fmla="*/ 49 h 120"/>
                <a:gd name="T70" fmla="*/ 45 w 128"/>
                <a:gd name="T71" fmla="*/ 49 h 120"/>
                <a:gd name="T72" fmla="*/ 47 w 128"/>
                <a:gd name="T73" fmla="*/ 46 h 120"/>
                <a:gd name="T74" fmla="*/ 47 w 128"/>
                <a:gd name="T75" fmla="*/ 7 h 120"/>
                <a:gd name="T76" fmla="*/ 89 w 128"/>
                <a:gd name="T77" fmla="*/ 7 h 120"/>
                <a:gd name="T78" fmla="*/ 89 w 128"/>
                <a:gd name="T79" fmla="*/ 44 h 120"/>
                <a:gd name="T80" fmla="*/ 96 w 128"/>
                <a:gd name="T81" fmla="*/ 38 h 120"/>
                <a:gd name="T82" fmla="*/ 96 w 128"/>
                <a:gd name="T83" fmla="*/ 4 h 120"/>
                <a:gd name="T84" fmla="*/ 96 w 128"/>
                <a:gd name="T85" fmla="*/ 0 h 120"/>
                <a:gd name="T86" fmla="*/ 92 w 128"/>
                <a:gd name="T87" fmla="*/ 0 h 120"/>
                <a:gd name="T88" fmla="*/ 42 w 128"/>
                <a:gd name="T89" fmla="*/ 0 h 120"/>
                <a:gd name="T90" fmla="*/ 0 w 128"/>
                <a:gd name="T91" fmla="*/ 43 h 120"/>
                <a:gd name="T92" fmla="*/ 0 w 128"/>
                <a:gd name="T93" fmla="*/ 117 h 120"/>
                <a:gd name="T94" fmla="*/ 0 w 128"/>
                <a:gd name="T95" fmla="*/ 120 h 120"/>
                <a:gd name="T96" fmla="*/ 3 w 128"/>
                <a:gd name="T9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20">
                  <a:moveTo>
                    <a:pt x="38" y="99"/>
                  </a:moveTo>
                  <a:cubicBezTo>
                    <a:pt x="55" y="99"/>
                    <a:pt x="55" y="99"/>
                    <a:pt x="55" y="99"/>
                  </a:cubicBezTo>
                  <a:cubicBezTo>
                    <a:pt x="55" y="103"/>
                    <a:pt x="55" y="103"/>
                    <a:pt x="55" y="103"/>
                  </a:cubicBezTo>
                  <a:cubicBezTo>
                    <a:pt x="38" y="103"/>
                    <a:pt x="38" y="103"/>
                    <a:pt x="38" y="103"/>
                  </a:cubicBezTo>
                  <a:cubicBezTo>
                    <a:pt x="38" y="99"/>
                    <a:pt x="38" y="99"/>
                    <a:pt x="38" y="99"/>
                  </a:cubicBezTo>
                  <a:close/>
                  <a:moveTo>
                    <a:pt x="88" y="98"/>
                  </a:moveTo>
                  <a:cubicBezTo>
                    <a:pt x="60" y="103"/>
                    <a:pt x="60" y="103"/>
                    <a:pt x="60" y="103"/>
                  </a:cubicBezTo>
                  <a:cubicBezTo>
                    <a:pt x="65" y="76"/>
                    <a:pt x="65" y="76"/>
                    <a:pt x="65" y="76"/>
                  </a:cubicBezTo>
                  <a:cubicBezTo>
                    <a:pt x="105" y="35"/>
                    <a:pt x="105" y="35"/>
                    <a:pt x="105" y="35"/>
                  </a:cubicBezTo>
                  <a:cubicBezTo>
                    <a:pt x="128" y="57"/>
                    <a:pt x="128" y="57"/>
                    <a:pt x="128" y="57"/>
                  </a:cubicBezTo>
                  <a:cubicBezTo>
                    <a:pt x="88" y="98"/>
                    <a:pt x="88" y="98"/>
                    <a:pt x="88" y="98"/>
                  </a:cubicBezTo>
                  <a:close/>
                  <a:moveTo>
                    <a:pt x="83" y="87"/>
                  </a:moveTo>
                  <a:cubicBezTo>
                    <a:pt x="117" y="52"/>
                    <a:pt x="117" y="52"/>
                    <a:pt x="117" y="52"/>
                  </a:cubicBezTo>
                  <a:cubicBezTo>
                    <a:pt x="114" y="49"/>
                    <a:pt x="114" y="49"/>
                    <a:pt x="114" y="49"/>
                  </a:cubicBezTo>
                  <a:cubicBezTo>
                    <a:pt x="80" y="84"/>
                    <a:pt x="80" y="84"/>
                    <a:pt x="80" y="84"/>
                  </a:cubicBezTo>
                  <a:cubicBezTo>
                    <a:pt x="83" y="87"/>
                    <a:pt x="83" y="87"/>
                    <a:pt x="83" y="87"/>
                  </a:cubicBezTo>
                  <a:close/>
                  <a:moveTo>
                    <a:pt x="85" y="95"/>
                  </a:moveTo>
                  <a:cubicBezTo>
                    <a:pt x="73" y="97"/>
                    <a:pt x="73" y="97"/>
                    <a:pt x="73" y="97"/>
                  </a:cubicBezTo>
                  <a:cubicBezTo>
                    <a:pt x="66" y="90"/>
                    <a:pt x="66" y="90"/>
                    <a:pt x="66" y="90"/>
                  </a:cubicBezTo>
                  <a:cubicBezTo>
                    <a:pt x="68" y="78"/>
                    <a:pt x="68" y="78"/>
                    <a:pt x="68" y="78"/>
                  </a:cubicBezTo>
                  <a:cubicBezTo>
                    <a:pt x="85" y="95"/>
                    <a:pt x="85" y="95"/>
                    <a:pt x="85" y="95"/>
                  </a:cubicBezTo>
                  <a:close/>
                  <a:moveTo>
                    <a:pt x="74" y="78"/>
                  </a:moveTo>
                  <a:cubicBezTo>
                    <a:pt x="108" y="43"/>
                    <a:pt x="108" y="43"/>
                    <a:pt x="108" y="43"/>
                  </a:cubicBezTo>
                  <a:cubicBezTo>
                    <a:pt x="106" y="40"/>
                    <a:pt x="106" y="40"/>
                    <a:pt x="106" y="40"/>
                  </a:cubicBezTo>
                  <a:cubicBezTo>
                    <a:pt x="71" y="76"/>
                    <a:pt x="71" y="76"/>
                    <a:pt x="71" y="76"/>
                  </a:cubicBezTo>
                  <a:cubicBezTo>
                    <a:pt x="74" y="78"/>
                    <a:pt x="74" y="78"/>
                    <a:pt x="74" y="78"/>
                  </a:cubicBezTo>
                  <a:close/>
                  <a:moveTo>
                    <a:pt x="3" y="120"/>
                  </a:moveTo>
                  <a:cubicBezTo>
                    <a:pt x="92" y="120"/>
                    <a:pt x="92" y="120"/>
                    <a:pt x="92" y="120"/>
                  </a:cubicBezTo>
                  <a:cubicBezTo>
                    <a:pt x="96" y="120"/>
                    <a:pt x="96" y="120"/>
                    <a:pt x="96" y="120"/>
                  </a:cubicBezTo>
                  <a:cubicBezTo>
                    <a:pt x="96" y="117"/>
                    <a:pt x="96" y="117"/>
                    <a:pt x="96" y="117"/>
                  </a:cubicBezTo>
                  <a:cubicBezTo>
                    <a:pt x="96" y="96"/>
                    <a:pt x="96" y="96"/>
                    <a:pt x="96" y="96"/>
                  </a:cubicBezTo>
                  <a:cubicBezTo>
                    <a:pt x="89" y="103"/>
                    <a:pt x="89" y="103"/>
                    <a:pt x="89" y="103"/>
                  </a:cubicBezTo>
                  <a:cubicBezTo>
                    <a:pt x="89" y="114"/>
                    <a:pt x="89" y="114"/>
                    <a:pt x="89" y="114"/>
                  </a:cubicBezTo>
                  <a:cubicBezTo>
                    <a:pt x="7" y="114"/>
                    <a:pt x="7" y="114"/>
                    <a:pt x="7" y="114"/>
                  </a:cubicBezTo>
                  <a:cubicBezTo>
                    <a:pt x="7" y="49"/>
                    <a:pt x="7" y="49"/>
                    <a:pt x="7" y="49"/>
                  </a:cubicBezTo>
                  <a:cubicBezTo>
                    <a:pt x="19" y="49"/>
                    <a:pt x="32" y="49"/>
                    <a:pt x="45" y="49"/>
                  </a:cubicBezTo>
                  <a:cubicBezTo>
                    <a:pt x="46" y="49"/>
                    <a:pt x="47" y="48"/>
                    <a:pt x="47" y="46"/>
                  </a:cubicBezTo>
                  <a:cubicBezTo>
                    <a:pt x="47" y="33"/>
                    <a:pt x="47" y="20"/>
                    <a:pt x="47" y="7"/>
                  </a:cubicBezTo>
                  <a:cubicBezTo>
                    <a:pt x="89" y="7"/>
                    <a:pt x="89" y="7"/>
                    <a:pt x="89" y="7"/>
                  </a:cubicBezTo>
                  <a:cubicBezTo>
                    <a:pt x="89" y="44"/>
                    <a:pt x="89" y="44"/>
                    <a:pt x="89" y="44"/>
                  </a:cubicBezTo>
                  <a:cubicBezTo>
                    <a:pt x="96" y="38"/>
                    <a:pt x="96" y="38"/>
                    <a:pt x="96" y="38"/>
                  </a:cubicBezTo>
                  <a:cubicBezTo>
                    <a:pt x="96" y="4"/>
                    <a:pt x="96" y="4"/>
                    <a:pt x="96" y="4"/>
                  </a:cubicBezTo>
                  <a:cubicBezTo>
                    <a:pt x="96" y="0"/>
                    <a:pt x="96" y="0"/>
                    <a:pt x="96" y="0"/>
                  </a:cubicBezTo>
                  <a:cubicBezTo>
                    <a:pt x="92" y="0"/>
                    <a:pt x="92" y="0"/>
                    <a:pt x="92" y="0"/>
                  </a:cubicBezTo>
                  <a:cubicBezTo>
                    <a:pt x="42" y="0"/>
                    <a:pt x="42" y="0"/>
                    <a:pt x="42" y="0"/>
                  </a:cubicBezTo>
                  <a:cubicBezTo>
                    <a:pt x="0" y="43"/>
                    <a:pt x="0" y="43"/>
                    <a:pt x="0" y="43"/>
                  </a:cubicBezTo>
                  <a:cubicBezTo>
                    <a:pt x="0" y="117"/>
                    <a:pt x="0" y="117"/>
                    <a:pt x="0" y="117"/>
                  </a:cubicBezTo>
                  <a:cubicBezTo>
                    <a:pt x="0" y="120"/>
                    <a:pt x="0" y="120"/>
                    <a:pt x="0" y="120"/>
                  </a:cubicBezTo>
                  <a:cubicBezTo>
                    <a:pt x="3" y="120"/>
                    <a:pt x="3" y="120"/>
                    <a:pt x="3" y="12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a:defRPr/>
              </a:pPr>
              <a:endParaRPr lang="zh-CN" altLang="en-US" sz="2400" dirty="0">
                <a:solidFill>
                  <a:srgbClr val="25282B"/>
                </a:solidFill>
                <a:latin typeface="微软雅黑" panose="020B0503020204020204" pitchFamily="34" charset="-122"/>
                <a:ea typeface="微软雅黑" panose="020B0503020204020204" pitchFamily="34" charset="-122"/>
                <a:cs typeface="+mn-ea"/>
                <a:sym typeface="+mn-lt"/>
              </a:endParaRPr>
            </a:p>
          </p:txBody>
        </p:sp>
        <p:grpSp>
          <p:nvGrpSpPr>
            <p:cNvPr id="50" name="组合 41">
              <a:extLst>
                <a:ext uri="{FF2B5EF4-FFF2-40B4-BE49-F238E27FC236}">
                  <a16:creationId xmlns:a16="http://schemas.microsoft.com/office/drawing/2014/main" id="{CED1F801-5235-4035-9224-EDE53DACAADC}"/>
                </a:ext>
              </a:extLst>
            </p:cNvPr>
            <p:cNvGrpSpPr/>
            <p:nvPr/>
          </p:nvGrpSpPr>
          <p:grpSpPr>
            <a:xfrm>
              <a:off x="1139760" y="3037236"/>
              <a:ext cx="2453172" cy="2320725"/>
              <a:chOff x="11570" y="2181"/>
              <a:chExt cx="2242" cy="3656"/>
            </a:xfrm>
          </p:grpSpPr>
          <p:sp>
            <p:nvSpPr>
              <p:cNvPr id="60" name="文本框 42">
                <a:extLst>
                  <a:ext uri="{FF2B5EF4-FFF2-40B4-BE49-F238E27FC236}">
                    <a16:creationId xmlns:a16="http://schemas.microsoft.com/office/drawing/2014/main" id="{5F98D002-30EA-4758-B02B-A49B1CCCF6D1}"/>
                  </a:ext>
                </a:extLst>
              </p:cNvPr>
              <p:cNvSpPr txBox="1"/>
              <p:nvPr/>
            </p:nvSpPr>
            <p:spPr>
              <a:xfrm>
                <a:off x="11570" y="3431"/>
                <a:ext cx="2233" cy="2406"/>
              </a:xfrm>
              <a:prstGeom prst="rect">
                <a:avLst/>
              </a:prstGeom>
              <a:noFill/>
            </p:spPr>
            <p:txBody>
              <a:bodyPr wrap="square" rtlCol="0">
                <a:spAutoFit/>
              </a:bodyPr>
              <a:lstStyle>
                <a:defPPr>
                  <a:defRPr lang="zh-CN"/>
                </a:defPPr>
                <a:lvl1pPr>
                  <a:defRPr b="1">
                    <a:latin typeface="微軟正黑體" panose="020B0604030504040204" pitchFamily="34" charset="-120"/>
                    <a:ea typeface="微軟正黑體" panose="020B0604030504040204" pitchFamily="34" charset="-120"/>
                  </a:defRPr>
                </a:lvl1pPr>
              </a:lstStyle>
              <a:p>
                <a:pPr marL="87313" indent="-87313" algn="just"/>
                <a:r>
                  <a:rPr lang="en-US" altLang="zh-TW" sz="1400" dirty="0">
                    <a:solidFill>
                      <a:schemeClr val="accent2">
                        <a:lumMod val="50000"/>
                      </a:schemeClr>
                    </a:solidFill>
                  </a:rPr>
                  <a:t>A</a:t>
                </a:r>
                <a:r>
                  <a:rPr lang="zh-TW" altLang="en-US" sz="1400" dirty="0">
                    <a:solidFill>
                      <a:schemeClr val="accent2">
                        <a:lumMod val="50000"/>
                      </a:schemeClr>
                    </a:solidFill>
                  </a:rPr>
                  <a:t>：目前相關配套主要是針對「義務役」回復一年役期所規劃，而非以男女之別做為考量</a:t>
                </a:r>
                <a:r>
                  <a:rPr lang="zh-TW" altLang="zh-TW" sz="1400" dirty="0">
                    <a:solidFill>
                      <a:schemeClr val="accent2">
                        <a:lumMod val="50000"/>
                      </a:schemeClr>
                    </a:solidFill>
                  </a:rPr>
                  <a:t>，</a:t>
                </a:r>
                <a:r>
                  <a:rPr lang="zh-TW" altLang="en-US" sz="1400" dirty="0">
                    <a:solidFill>
                      <a:schemeClr val="accent2">
                        <a:lumMod val="50000"/>
                      </a:schemeClr>
                    </a:solidFill>
                  </a:rPr>
                  <a:t>因此係以有服役義務學生為</a:t>
                </a:r>
                <a:r>
                  <a:rPr lang="zh-TW" altLang="zh-TW" sz="1400" dirty="0">
                    <a:solidFill>
                      <a:schemeClr val="accent2">
                        <a:lumMod val="50000"/>
                      </a:schemeClr>
                    </a:solidFill>
                  </a:rPr>
                  <a:t>適用範圍。</a:t>
                </a:r>
                <a:endParaRPr lang="en-US" altLang="zh-CN" sz="1400" dirty="0">
                  <a:solidFill>
                    <a:schemeClr val="accent2">
                      <a:lumMod val="50000"/>
                    </a:schemeClr>
                  </a:solidFill>
                  <a:sym typeface="+mn-lt"/>
                </a:endParaRPr>
              </a:p>
            </p:txBody>
          </p:sp>
          <p:sp>
            <p:nvSpPr>
              <p:cNvPr id="61" name="TextBox 76">
                <a:extLst>
                  <a:ext uri="{FF2B5EF4-FFF2-40B4-BE49-F238E27FC236}">
                    <a16:creationId xmlns:a16="http://schemas.microsoft.com/office/drawing/2014/main" id="{995808C1-2563-4379-ADB0-6D44F4AADEBE}"/>
                  </a:ext>
                </a:extLst>
              </p:cNvPr>
              <p:cNvSpPr txBox="1"/>
              <p:nvPr/>
            </p:nvSpPr>
            <p:spPr>
              <a:xfrm>
                <a:off x="11570" y="2181"/>
                <a:ext cx="2242" cy="1283"/>
              </a:xfrm>
              <a:prstGeom prst="rect">
                <a:avLst/>
              </a:prstGeom>
              <a:noFill/>
            </p:spPr>
            <p:txBody>
              <a:bodyPr wrap="square" rtlCol="0">
                <a:spAutoFit/>
              </a:bodyPr>
              <a:lstStyle/>
              <a:p>
                <a:pPr marL="87313" indent="-87313" algn="just"/>
                <a:r>
                  <a:rPr lang="zh-TW" altLang="en-US" sz="1400" b="1" dirty="0">
                    <a:latin typeface="微軟正黑體" panose="020B0604030504040204" pitchFamily="34" charset="-120"/>
                    <a:ea typeface="微軟正黑體" panose="020B0604030504040204" pitchFamily="34" charset="-120"/>
                  </a:rPr>
                  <a:t>Ｑ：</a:t>
                </a:r>
                <a:r>
                  <a:rPr lang="zh-TW" altLang="zh-TW" sz="1400" b="1" dirty="0">
                    <a:latin typeface="微軟正黑體" panose="020B0604030504040204" pitchFamily="34" charset="-120"/>
                    <a:ea typeface="微軟正黑體" panose="020B0604030504040204" pitchFamily="34" charset="-120"/>
                  </a:rPr>
                  <a:t>女性同學可以申請就學期間服役彈性修業嗎</a:t>
                </a:r>
                <a:r>
                  <a:rPr lang="en-US" altLang="zh-TW" sz="1400" b="1" dirty="0">
                    <a:latin typeface="微軟正黑體" panose="020B0604030504040204" pitchFamily="34" charset="-120"/>
                    <a:ea typeface="微軟正黑體" panose="020B0604030504040204" pitchFamily="34" charset="-120"/>
                  </a:rPr>
                  <a:t>?</a:t>
                </a:r>
                <a:endParaRPr lang="zh-CN" altLang="en-US" sz="1400" b="1" dirty="0">
                  <a:latin typeface="微軟正黑體" panose="020B0604030504040204" pitchFamily="34" charset="-120"/>
                  <a:ea typeface="微軟正黑體" panose="020B0604030504040204" pitchFamily="34" charset="-120"/>
                  <a:cs typeface="+mn-ea"/>
                  <a:sym typeface="+mn-lt"/>
                </a:endParaRPr>
              </a:p>
            </p:txBody>
          </p:sp>
        </p:grpSp>
      </p:grpSp>
      <p:sp>
        <p:nvSpPr>
          <p:cNvPr id="63" name="文本框 42">
            <a:extLst>
              <a:ext uri="{FF2B5EF4-FFF2-40B4-BE49-F238E27FC236}">
                <a16:creationId xmlns:a16="http://schemas.microsoft.com/office/drawing/2014/main" id="{3BCE003F-9333-4A03-8932-5EF80D4F21B1}"/>
              </a:ext>
            </a:extLst>
          </p:cNvPr>
          <p:cNvSpPr txBox="1"/>
          <p:nvPr/>
        </p:nvSpPr>
        <p:spPr>
          <a:xfrm>
            <a:off x="2449455" y="2562014"/>
            <a:ext cx="2100624" cy="2031325"/>
          </a:xfrm>
          <a:prstGeom prst="rect">
            <a:avLst/>
          </a:prstGeom>
          <a:noFill/>
        </p:spPr>
        <p:txBody>
          <a:bodyPr wrap="square" rtlCol="0">
            <a:spAutoFit/>
          </a:bodyPr>
          <a:lstStyle>
            <a:defPPr>
              <a:defRPr lang="zh-CN"/>
            </a:defPPr>
            <a:lvl1pPr>
              <a:defRPr b="1">
                <a:latin typeface="微軟正黑體" panose="020B0604030504040204" pitchFamily="34" charset="-120"/>
                <a:ea typeface="微軟正黑體" panose="020B0604030504040204" pitchFamily="34" charset="-120"/>
              </a:defRPr>
            </a:lvl1pPr>
          </a:lstStyle>
          <a:p>
            <a:pPr marL="87313" indent="-87313" algn="just"/>
            <a:r>
              <a:rPr lang="en-US" altLang="zh-TW" sz="1400" dirty="0">
                <a:solidFill>
                  <a:schemeClr val="accent2">
                    <a:lumMod val="50000"/>
                  </a:schemeClr>
                </a:solidFill>
              </a:rPr>
              <a:t>A</a:t>
            </a:r>
            <a:r>
              <a:rPr lang="zh-TW" altLang="en-US" sz="1400" dirty="0">
                <a:solidFill>
                  <a:schemeClr val="accent2">
                    <a:lumMod val="50000"/>
                  </a:schemeClr>
                </a:solidFill>
              </a:rPr>
              <a:t>：考量首批適用的有服役義務學生尚無就讀碩博士班的情形，且學生即使未於學士班選擇專案服役，因碩博士班僅</a:t>
            </a:r>
            <a:r>
              <a:rPr lang="en-US" altLang="zh-TW" sz="1400" dirty="0">
                <a:solidFill>
                  <a:schemeClr val="accent2">
                    <a:lumMod val="50000"/>
                  </a:schemeClr>
                </a:solidFill>
              </a:rPr>
              <a:t>30</a:t>
            </a:r>
            <a:r>
              <a:rPr lang="zh-TW" altLang="en-US" sz="1400" dirty="0">
                <a:solidFill>
                  <a:schemeClr val="accent2">
                    <a:lumMod val="50000"/>
                  </a:schemeClr>
                </a:solidFill>
              </a:rPr>
              <a:t>個學分左右，修業年限至少</a:t>
            </a:r>
            <a:r>
              <a:rPr lang="en-US" altLang="zh-TW" sz="1400" dirty="0">
                <a:solidFill>
                  <a:schemeClr val="accent2">
                    <a:lumMod val="50000"/>
                  </a:schemeClr>
                </a:solidFill>
              </a:rPr>
              <a:t>4</a:t>
            </a:r>
            <a:r>
              <a:rPr lang="zh-TW" altLang="en-US" sz="1400" dirty="0">
                <a:solidFill>
                  <a:schemeClr val="accent2">
                    <a:lumMod val="50000"/>
                  </a:schemeClr>
                </a:solidFill>
              </a:rPr>
              <a:t>年以上，爰提供休學年限及修業年限彈性，予以協助。</a:t>
            </a:r>
            <a:endParaRPr lang="en-US" altLang="zh-CN" sz="1400" dirty="0">
              <a:solidFill>
                <a:schemeClr val="accent2">
                  <a:lumMod val="50000"/>
                </a:schemeClr>
              </a:solidFill>
              <a:sym typeface="+mn-lt"/>
            </a:endParaRPr>
          </a:p>
        </p:txBody>
      </p:sp>
      <p:sp>
        <p:nvSpPr>
          <p:cNvPr id="73" name="TextBox 76">
            <a:extLst>
              <a:ext uri="{FF2B5EF4-FFF2-40B4-BE49-F238E27FC236}">
                <a16:creationId xmlns:a16="http://schemas.microsoft.com/office/drawing/2014/main" id="{D0A324A1-D2E2-4C25-B5C1-7CD6960FA039}"/>
              </a:ext>
            </a:extLst>
          </p:cNvPr>
          <p:cNvSpPr txBox="1"/>
          <p:nvPr/>
        </p:nvSpPr>
        <p:spPr>
          <a:xfrm>
            <a:off x="2440242" y="1807587"/>
            <a:ext cx="2117176" cy="738664"/>
          </a:xfrm>
          <a:prstGeom prst="rect">
            <a:avLst/>
          </a:prstGeom>
          <a:noFill/>
        </p:spPr>
        <p:txBody>
          <a:bodyPr wrap="square" rtlCol="0">
            <a:spAutoFit/>
          </a:bodyPr>
          <a:lstStyle/>
          <a:p>
            <a:pPr marL="87313" indent="-87313" algn="just"/>
            <a:r>
              <a:rPr lang="zh-TW" altLang="en-US" sz="1400" b="1" dirty="0">
                <a:latin typeface="微軟正黑體" panose="020B0604030504040204" pitchFamily="34" charset="-120"/>
                <a:ea typeface="微軟正黑體" panose="020B0604030504040204" pitchFamily="34" charset="-120"/>
              </a:rPr>
              <a:t>Ｑ：博、碩士班學生可以申請就學期間服役彈性修業嗎</a:t>
            </a:r>
            <a:r>
              <a:rPr lang="en-US" altLang="zh-TW" sz="1400" b="1" dirty="0">
                <a:latin typeface="微軟正黑體" panose="020B0604030504040204" pitchFamily="34" charset="-120"/>
                <a:ea typeface="微軟正黑體" panose="020B0604030504040204" pitchFamily="34" charset="-120"/>
              </a:rPr>
              <a:t>?</a:t>
            </a:r>
            <a:endParaRPr lang="zh-CN" altLang="en-US" sz="1400" b="1" dirty="0">
              <a:latin typeface="微軟正黑體" panose="020B0604030504040204" pitchFamily="34" charset="-120"/>
              <a:ea typeface="微軟正黑體" panose="020B0604030504040204" pitchFamily="34" charset="-120"/>
              <a:cs typeface="+mn-ea"/>
              <a:sym typeface="+mn-lt"/>
            </a:endParaRPr>
          </a:p>
        </p:txBody>
      </p:sp>
      <p:sp>
        <p:nvSpPr>
          <p:cNvPr id="74" name="文本框 42">
            <a:extLst>
              <a:ext uri="{FF2B5EF4-FFF2-40B4-BE49-F238E27FC236}">
                <a16:creationId xmlns:a16="http://schemas.microsoft.com/office/drawing/2014/main" id="{D85E419F-D25F-4A6A-AD5E-FEA37E010D31}"/>
              </a:ext>
            </a:extLst>
          </p:cNvPr>
          <p:cNvSpPr txBox="1"/>
          <p:nvPr/>
        </p:nvSpPr>
        <p:spPr>
          <a:xfrm>
            <a:off x="4738030" y="2547441"/>
            <a:ext cx="2100624" cy="307777"/>
          </a:xfrm>
          <a:prstGeom prst="rect">
            <a:avLst/>
          </a:prstGeom>
          <a:noFill/>
        </p:spPr>
        <p:txBody>
          <a:bodyPr wrap="square" rtlCol="0">
            <a:spAutoFit/>
          </a:bodyPr>
          <a:lstStyle>
            <a:defPPr>
              <a:defRPr lang="zh-CN"/>
            </a:defPPr>
            <a:lvl1pPr algn="just">
              <a:defRPr b="1">
                <a:solidFill>
                  <a:schemeClr val="accent1">
                    <a:lumMod val="50000"/>
                  </a:schemeClr>
                </a:solidFill>
                <a:latin typeface="微軟正黑體" panose="020B0604030504040204" pitchFamily="34" charset="-120"/>
                <a:ea typeface="微軟正黑體" panose="020B0604030504040204" pitchFamily="34" charset="-120"/>
              </a:defRPr>
            </a:lvl1pPr>
          </a:lstStyle>
          <a:p>
            <a:pPr marL="87313" indent="-87313"/>
            <a:r>
              <a:rPr lang="en-US" altLang="zh-TW" sz="1400" dirty="0">
                <a:solidFill>
                  <a:schemeClr val="accent2">
                    <a:lumMod val="50000"/>
                  </a:schemeClr>
                </a:solidFill>
              </a:rPr>
              <a:t>A</a:t>
            </a:r>
            <a:r>
              <a:rPr lang="zh-TW" altLang="en-US" sz="1400" dirty="0">
                <a:solidFill>
                  <a:schemeClr val="accent2">
                    <a:lumMod val="50000"/>
                  </a:schemeClr>
                </a:solidFill>
              </a:rPr>
              <a:t>：學士班學生均可</a:t>
            </a:r>
            <a:r>
              <a:rPr lang="zh-TW" altLang="en-US" sz="1400" dirty="0">
                <a:solidFill>
                  <a:srgbClr val="843C0C"/>
                </a:solidFill>
              </a:rPr>
              <a:t>提出</a:t>
            </a:r>
            <a:endParaRPr lang="en-US" altLang="zh-TW" sz="1400" dirty="0">
              <a:solidFill>
                <a:srgbClr val="843C0C"/>
              </a:solidFill>
            </a:endParaRPr>
          </a:p>
        </p:txBody>
      </p:sp>
      <p:sp>
        <p:nvSpPr>
          <p:cNvPr id="75" name="TextBox 76">
            <a:extLst>
              <a:ext uri="{FF2B5EF4-FFF2-40B4-BE49-F238E27FC236}">
                <a16:creationId xmlns:a16="http://schemas.microsoft.com/office/drawing/2014/main" id="{6DC2D409-A983-413A-A4FC-80F4FFD75B73}"/>
              </a:ext>
            </a:extLst>
          </p:cNvPr>
          <p:cNvSpPr txBox="1"/>
          <p:nvPr/>
        </p:nvSpPr>
        <p:spPr>
          <a:xfrm>
            <a:off x="4664586" y="1789552"/>
            <a:ext cx="2117176" cy="738664"/>
          </a:xfrm>
          <a:prstGeom prst="rect">
            <a:avLst/>
          </a:prstGeom>
          <a:noFill/>
        </p:spPr>
        <p:txBody>
          <a:bodyPr wrap="square" rtlCol="0">
            <a:spAutoFit/>
          </a:bodyPr>
          <a:lstStyle/>
          <a:p>
            <a:pPr marL="87313" indent="-87313" algn="just"/>
            <a:r>
              <a:rPr lang="zh-TW" altLang="en-US" sz="1400" b="1" dirty="0">
                <a:latin typeface="微軟正黑體" panose="020B0604030504040204" pitchFamily="34" charset="-120"/>
                <a:ea typeface="微軟正黑體" panose="020B0604030504040204" pitchFamily="34" charset="-120"/>
              </a:rPr>
              <a:t>Ｑ：進修學制（夜間部）學生可以申請就學期間服役彈性修業嗎</a:t>
            </a:r>
            <a:r>
              <a:rPr lang="en-US" altLang="zh-TW" sz="1400" b="1" dirty="0">
                <a:latin typeface="微軟正黑體" panose="020B0604030504040204" pitchFamily="34" charset="-120"/>
                <a:ea typeface="微軟正黑體" panose="020B0604030504040204" pitchFamily="34" charset="-120"/>
              </a:rPr>
              <a:t>?</a:t>
            </a:r>
            <a:endParaRPr lang="zh-CN" altLang="en-US" sz="1400" b="1" dirty="0">
              <a:latin typeface="微軟正黑體" panose="020B0604030504040204" pitchFamily="34" charset="-120"/>
              <a:ea typeface="微軟正黑體" panose="020B0604030504040204" pitchFamily="34" charset="-120"/>
              <a:cs typeface="+mn-ea"/>
              <a:sym typeface="+mn-lt"/>
            </a:endParaRPr>
          </a:p>
        </p:txBody>
      </p:sp>
      <p:sp>
        <p:nvSpPr>
          <p:cNvPr id="76" name="文本框 42">
            <a:extLst>
              <a:ext uri="{FF2B5EF4-FFF2-40B4-BE49-F238E27FC236}">
                <a16:creationId xmlns:a16="http://schemas.microsoft.com/office/drawing/2014/main" id="{2AB98E54-7A31-45FE-845F-D3EEBCB58CAE}"/>
              </a:ext>
            </a:extLst>
          </p:cNvPr>
          <p:cNvSpPr txBox="1"/>
          <p:nvPr/>
        </p:nvSpPr>
        <p:spPr>
          <a:xfrm>
            <a:off x="6888250" y="2505648"/>
            <a:ext cx="2125143" cy="2246769"/>
          </a:xfrm>
          <a:prstGeom prst="rect">
            <a:avLst/>
          </a:prstGeom>
          <a:noFill/>
        </p:spPr>
        <p:txBody>
          <a:bodyPr wrap="square" rtlCol="0">
            <a:spAutoFit/>
          </a:bodyPr>
          <a:lstStyle>
            <a:defPPr>
              <a:defRPr lang="zh-CN"/>
            </a:defPPr>
            <a:lvl1pPr>
              <a:defRPr b="1">
                <a:latin typeface="微軟正黑體" panose="020B0604030504040204" pitchFamily="34" charset="-120"/>
                <a:ea typeface="微軟正黑體" panose="020B0604030504040204" pitchFamily="34" charset="-120"/>
              </a:defRPr>
            </a:lvl1pPr>
          </a:lstStyle>
          <a:p>
            <a:pPr marL="87313" indent="-87313" algn="just"/>
            <a:r>
              <a:rPr lang="en-US" altLang="zh-TW" sz="1400" dirty="0">
                <a:solidFill>
                  <a:schemeClr val="accent2">
                    <a:lumMod val="50000"/>
                  </a:schemeClr>
                </a:solidFill>
              </a:rPr>
              <a:t>A</a:t>
            </a:r>
            <a:r>
              <a:rPr lang="zh-TW" altLang="en-US" sz="1400" dirty="0">
                <a:solidFill>
                  <a:schemeClr val="accent2">
                    <a:lumMod val="50000"/>
                  </a:schemeClr>
                </a:solidFill>
              </a:rPr>
              <a:t>：專科學校因學生須達專四、專五方符合役齡，且專四或專五為實習期間，課程難以中斷，又須完成實習後方符合後續考取專業證照資格，爰仍依既有各校修業規定辦理。本部亦將視後續申請情形，滾動式修正。</a:t>
            </a:r>
            <a:endParaRPr lang="en-US" altLang="zh-CN" sz="1400" dirty="0">
              <a:solidFill>
                <a:schemeClr val="accent2">
                  <a:lumMod val="50000"/>
                </a:schemeClr>
              </a:solidFill>
              <a:sym typeface="+mn-lt"/>
            </a:endParaRPr>
          </a:p>
        </p:txBody>
      </p:sp>
      <p:sp>
        <p:nvSpPr>
          <p:cNvPr id="77" name="TextBox 76">
            <a:extLst>
              <a:ext uri="{FF2B5EF4-FFF2-40B4-BE49-F238E27FC236}">
                <a16:creationId xmlns:a16="http://schemas.microsoft.com/office/drawing/2014/main" id="{B65D2542-250E-4AF7-B221-054DF8A295C8}"/>
              </a:ext>
            </a:extLst>
          </p:cNvPr>
          <p:cNvSpPr txBox="1"/>
          <p:nvPr/>
        </p:nvSpPr>
        <p:spPr>
          <a:xfrm>
            <a:off x="6888495" y="1786490"/>
            <a:ext cx="2133708" cy="738664"/>
          </a:xfrm>
          <a:prstGeom prst="rect">
            <a:avLst/>
          </a:prstGeom>
          <a:noFill/>
        </p:spPr>
        <p:txBody>
          <a:bodyPr wrap="square" rtlCol="0">
            <a:spAutoFit/>
          </a:bodyPr>
          <a:lstStyle/>
          <a:p>
            <a:pPr marL="87313" indent="-87313" algn="just"/>
            <a:r>
              <a:rPr lang="zh-TW" altLang="en-US" sz="1400" b="1" dirty="0">
                <a:latin typeface="微軟正黑體" panose="020B0604030504040204" pitchFamily="34" charset="-120"/>
                <a:ea typeface="微軟正黑體" panose="020B0604030504040204" pitchFamily="34" charset="-120"/>
              </a:rPr>
              <a:t>Ｑ：專科學校學生可以申請就學期間服役彈性修業嗎</a:t>
            </a:r>
            <a:r>
              <a:rPr lang="en-US" altLang="zh-TW" sz="1400" b="1" dirty="0">
                <a:latin typeface="微軟正黑體" panose="020B0604030504040204" pitchFamily="34" charset="-120"/>
                <a:ea typeface="微軟正黑體" panose="020B0604030504040204" pitchFamily="34" charset="-120"/>
              </a:rPr>
              <a:t>?</a:t>
            </a:r>
            <a:endParaRPr lang="zh-CN" altLang="en-US" sz="1400" b="1" dirty="0">
              <a:latin typeface="微軟正黑體" panose="020B0604030504040204" pitchFamily="34" charset="-120"/>
              <a:ea typeface="微軟正黑體" panose="020B0604030504040204" pitchFamily="34" charset="-120"/>
              <a:cs typeface="+mn-ea"/>
              <a:sym typeface="+mn-lt"/>
            </a:endParaRPr>
          </a:p>
        </p:txBody>
      </p:sp>
      <p:sp>
        <p:nvSpPr>
          <p:cNvPr id="8" name="標題 1"/>
          <p:cNvSpPr>
            <a:spLocks noGrp="1"/>
          </p:cNvSpPr>
          <p:nvPr>
            <p:ph type="title"/>
          </p:nvPr>
        </p:nvSpPr>
        <p:spPr>
          <a:xfrm>
            <a:off x="21734" y="134324"/>
            <a:ext cx="8950816"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五、常見問答－有關適用對象</a:t>
            </a:r>
          </a:p>
        </p:txBody>
      </p:sp>
    </p:spTree>
    <p:extLst>
      <p:ext uri="{BB962C8B-B14F-4D97-AF65-F5344CB8AC3E}">
        <p14:creationId xmlns:p14="http://schemas.microsoft.com/office/powerpoint/2010/main" val="1536547782"/>
      </p:ext>
    </p:extLst>
  </p:cSld>
  <p:clrMapOvr>
    <a:masterClrMapping/>
  </p:clrMapOvr>
  <p:transition spd="med">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8" name="標題 1"/>
          <p:cNvSpPr>
            <a:spLocks noGrp="1"/>
          </p:cNvSpPr>
          <p:nvPr>
            <p:ph type="title"/>
          </p:nvPr>
        </p:nvSpPr>
        <p:spPr>
          <a:xfrm>
            <a:off x="21735" y="134324"/>
            <a:ext cx="8995258"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五、常見問答－有關學校辦理事項</a:t>
            </a:r>
          </a:p>
        </p:txBody>
      </p:sp>
      <p:grpSp>
        <p:nvGrpSpPr>
          <p:cNvPr id="48" name="组 56">
            <a:extLst>
              <a:ext uri="{FF2B5EF4-FFF2-40B4-BE49-F238E27FC236}">
                <a16:creationId xmlns:a16="http://schemas.microsoft.com/office/drawing/2014/main" id="{8C79426C-C11F-42E3-901E-2296E211A195}"/>
              </a:ext>
            </a:extLst>
          </p:cNvPr>
          <p:cNvGrpSpPr/>
          <p:nvPr/>
        </p:nvGrpSpPr>
        <p:grpSpPr>
          <a:xfrm>
            <a:off x="121515" y="950041"/>
            <a:ext cx="2980506" cy="3688841"/>
            <a:chOff x="2553524" y="3254693"/>
            <a:chExt cx="2980506" cy="3688841"/>
          </a:xfrm>
        </p:grpSpPr>
        <p:sp>
          <p:nvSpPr>
            <p:cNvPr id="67" name="Rectangle 13">
              <a:extLst>
                <a:ext uri="{FF2B5EF4-FFF2-40B4-BE49-F238E27FC236}">
                  <a16:creationId xmlns:a16="http://schemas.microsoft.com/office/drawing/2014/main" id="{E93C2D33-A623-4B77-979A-DBCB3E3D7B69}"/>
                </a:ext>
              </a:extLst>
            </p:cNvPr>
            <p:cNvSpPr>
              <a:spLocks noChangeArrowheads="1"/>
            </p:cNvSpPr>
            <p:nvPr userDrawn="1"/>
          </p:nvSpPr>
          <p:spPr bwMode="auto">
            <a:xfrm>
              <a:off x="2553524" y="3254693"/>
              <a:ext cx="2980506" cy="1080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r>
                <a:rPr lang="en-US" altLang="zh-TW" sz="1600" b="1" dirty="0">
                  <a:solidFill>
                    <a:schemeClr val="bg1"/>
                  </a:solidFill>
                  <a:latin typeface="微軟正黑體" panose="020B0604030504040204" pitchFamily="34" charset="-120"/>
                  <a:ea typeface="微軟正黑體" panose="020B0604030504040204" pitchFamily="34" charset="-120"/>
                </a:rPr>
                <a:t>Q</a:t>
              </a:r>
              <a:r>
                <a:rPr lang="zh-TW" altLang="en-US" sz="1600" b="1" dirty="0">
                  <a:solidFill>
                    <a:schemeClr val="bg1"/>
                  </a:solidFill>
                  <a:latin typeface="微軟正黑體" panose="020B0604030504040204" pitchFamily="34" charset="-120"/>
                  <a:ea typeface="微軟正黑體" panose="020B0604030504040204" pitchFamily="34" charset="-120"/>
                </a:rPr>
                <a:t>：如果暑修課程原未達最低開課人數，因有服役學生選修而必須開課，不符開課成本，教育部會有所補貼嗎？</a:t>
              </a:r>
              <a:endParaRPr lang="en-US" sz="1600" b="1" dirty="0">
                <a:solidFill>
                  <a:schemeClr val="bg1"/>
                </a:solidFill>
                <a:latin typeface="微軟正黑體" panose="020B0604030504040204" pitchFamily="34" charset="-120"/>
                <a:ea typeface="微軟正黑體" panose="020B0604030504040204" pitchFamily="34" charset="-120"/>
              </a:endParaRPr>
            </a:p>
          </p:txBody>
        </p:sp>
        <p:cxnSp>
          <p:nvCxnSpPr>
            <p:cNvPr id="64" name="Straight Connector 54">
              <a:extLst>
                <a:ext uri="{FF2B5EF4-FFF2-40B4-BE49-F238E27FC236}">
                  <a16:creationId xmlns:a16="http://schemas.microsoft.com/office/drawing/2014/main" id="{8AB92015-2709-467D-AAA6-6831C3004EE4}"/>
                </a:ext>
              </a:extLst>
            </p:cNvPr>
            <p:cNvCxnSpPr>
              <a:cxnSpLocks/>
            </p:cNvCxnSpPr>
            <p:nvPr/>
          </p:nvCxnSpPr>
          <p:spPr>
            <a:xfrm>
              <a:off x="2553524" y="4262056"/>
              <a:ext cx="0" cy="2681478"/>
            </a:xfrm>
            <a:prstGeom prst="line">
              <a:avLst/>
            </a:prstGeom>
            <a:ln w="127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66" name="矩形 65">
              <a:extLst>
                <a:ext uri="{FF2B5EF4-FFF2-40B4-BE49-F238E27FC236}">
                  <a16:creationId xmlns:a16="http://schemas.microsoft.com/office/drawing/2014/main" id="{4BDFB314-6AE3-48CC-BD16-AF91890A37A1}"/>
                </a:ext>
              </a:extLst>
            </p:cNvPr>
            <p:cNvSpPr/>
            <p:nvPr/>
          </p:nvSpPr>
          <p:spPr>
            <a:xfrm>
              <a:off x="2600166" y="4405261"/>
              <a:ext cx="2793282" cy="2062103"/>
            </a:xfrm>
            <a:prstGeom prst="rect">
              <a:avLst/>
            </a:prstGeom>
          </p:spPr>
          <p:txBody>
            <a:bodyPr wrap="square">
              <a:spAutoFit/>
            </a:bodyPr>
            <a:lstStyle/>
            <a:p>
              <a:pPr marL="87313" indent="-87313" algn="just"/>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A</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：學校為協助有服役義務學生開設暑期課程，因選課人數不足，依學校原達暑期修課開課人數規範之學分費標準向有服役義務學生收費，學校開課經費之差額（原應收費用</a:t>
              </a:r>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有服役義務學生繳交費用）由本部補助。</a:t>
              </a:r>
              <a:endParaRPr lang="zh-CN"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endParaRPr>
            </a:p>
          </p:txBody>
        </p:sp>
      </p:grpSp>
      <p:grpSp>
        <p:nvGrpSpPr>
          <p:cNvPr id="49" name="组 63">
            <a:extLst>
              <a:ext uri="{FF2B5EF4-FFF2-40B4-BE49-F238E27FC236}">
                <a16:creationId xmlns:a16="http://schemas.microsoft.com/office/drawing/2014/main" id="{2550D444-83D5-42B1-BD4A-B9A900C56794}"/>
              </a:ext>
            </a:extLst>
          </p:cNvPr>
          <p:cNvGrpSpPr/>
          <p:nvPr/>
        </p:nvGrpSpPr>
        <p:grpSpPr>
          <a:xfrm>
            <a:off x="3212695" y="950041"/>
            <a:ext cx="2896045" cy="3717349"/>
            <a:chOff x="2451604" y="3254698"/>
            <a:chExt cx="2896045" cy="3717349"/>
          </a:xfrm>
        </p:grpSpPr>
        <p:sp>
          <p:nvSpPr>
            <p:cNvPr id="61" name="Rectangle 13">
              <a:extLst>
                <a:ext uri="{FF2B5EF4-FFF2-40B4-BE49-F238E27FC236}">
                  <a16:creationId xmlns:a16="http://schemas.microsoft.com/office/drawing/2014/main" id="{8C6E2D29-51B6-4BB1-B451-FF4840449519}"/>
                </a:ext>
              </a:extLst>
            </p:cNvPr>
            <p:cNvSpPr>
              <a:spLocks noChangeArrowheads="1"/>
            </p:cNvSpPr>
            <p:nvPr userDrawn="1"/>
          </p:nvSpPr>
          <p:spPr bwMode="auto">
            <a:xfrm>
              <a:off x="2451604" y="3254698"/>
              <a:ext cx="2896045" cy="1080000"/>
            </a:xfrm>
            <a:prstGeom prst="rect">
              <a:avLst/>
            </a:prstGeom>
            <a:solidFill>
              <a:srgbClr val="ED7D3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r>
                <a:rPr lang="en-US" altLang="zh-TW" sz="1600" b="1" dirty="0">
                  <a:solidFill>
                    <a:schemeClr val="bg1"/>
                  </a:solidFill>
                  <a:latin typeface="微軟正黑體" panose="020B0604030504040204" pitchFamily="34" charset="-120"/>
                  <a:ea typeface="微軟正黑體" panose="020B0604030504040204" pitchFamily="34" charset="-120"/>
                </a:rPr>
                <a:t>Q</a:t>
              </a:r>
              <a:r>
                <a:rPr lang="zh-TW" altLang="en-US" sz="1600" b="1" dirty="0">
                  <a:solidFill>
                    <a:schemeClr val="bg1"/>
                  </a:solidFill>
                  <a:latin typeface="微軟正黑體" panose="020B0604030504040204" pitchFamily="34" charset="-120"/>
                  <a:ea typeface="微軟正黑體" panose="020B0604030504040204" pitchFamily="34" charset="-120"/>
                </a:rPr>
                <a:t>：每個學校都要配合規劃役學生彈性修業措施嗎？</a:t>
              </a:r>
              <a:endParaRPr lang="en-US" altLang="zh-TW" sz="1600" b="1" dirty="0">
                <a:solidFill>
                  <a:schemeClr val="bg1"/>
                </a:solidFill>
                <a:latin typeface="微軟正黑體" panose="020B0604030504040204" pitchFamily="34" charset="-120"/>
                <a:ea typeface="微軟正黑體" panose="020B0604030504040204" pitchFamily="34" charset="-120"/>
              </a:endParaRPr>
            </a:p>
          </p:txBody>
        </p:sp>
        <p:cxnSp>
          <p:nvCxnSpPr>
            <p:cNvPr id="58" name="Straight Connector 54">
              <a:extLst>
                <a:ext uri="{FF2B5EF4-FFF2-40B4-BE49-F238E27FC236}">
                  <a16:creationId xmlns:a16="http://schemas.microsoft.com/office/drawing/2014/main" id="{57CC9ECB-964B-42B6-8EDC-8BEEBB652180}"/>
                </a:ext>
              </a:extLst>
            </p:cNvPr>
            <p:cNvCxnSpPr>
              <a:cxnSpLocks/>
            </p:cNvCxnSpPr>
            <p:nvPr/>
          </p:nvCxnSpPr>
          <p:spPr>
            <a:xfrm>
              <a:off x="2461084" y="4308050"/>
              <a:ext cx="0" cy="2663997"/>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0" name="组 70">
            <a:extLst>
              <a:ext uri="{FF2B5EF4-FFF2-40B4-BE49-F238E27FC236}">
                <a16:creationId xmlns:a16="http://schemas.microsoft.com/office/drawing/2014/main" id="{157FB199-F923-41D9-A9E5-C005974CBDCE}"/>
              </a:ext>
            </a:extLst>
          </p:cNvPr>
          <p:cNvGrpSpPr/>
          <p:nvPr/>
        </p:nvGrpSpPr>
        <p:grpSpPr>
          <a:xfrm>
            <a:off x="6219413" y="950041"/>
            <a:ext cx="2896045" cy="3712335"/>
            <a:chOff x="2274702" y="3277193"/>
            <a:chExt cx="2896045" cy="3712335"/>
          </a:xfrm>
        </p:grpSpPr>
        <p:sp>
          <p:nvSpPr>
            <p:cNvPr id="55" name="Rectangle 13">
              <a:extLst>
                <a:ext uri="{FF2B5EF4-FFF2-40B4-BE49-F238E27FC236}">
                  <a16:creationId xmlns:a16="http://schemas.microsoft.com/office/drawing/2014/main" id="{88E3AB1F-75C4-442F-A0BB-5D5A1B8B9D8A}"/>
                </a:ext>
              </a:extLst>
            </p:cNvPr>
            <p:cNvSpPr>
              <a:spLocks noChangeArrowheads="1"/>
            </p:cNvSpPr>
            <p:nvPr userDrawn="1"/>
          </p:nvSpPr>
          <p:spPr bwMode="auto">
            <a:xfrm>
              <a:off x="2274702" y="3277193"/>
              <a:ext cx="2896045" cy="1080000"/>
            </a:xfrm>
            <a:prstGeom prst="rect">
              <a:avLst/>
            </a:prstGeom>
            <a:solidFill>
              <a:schemeClr val="accent6">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r>
                <a:rPr lang="en-US" altLang="zh-TW" sz="1600" b="1" dirty="0">
                  <a:solidFill>
                    <a:schemeClr val="bg1"/>
                  </a:solidFill>
                  <a:latin typeface="微軟正黑體" panose="020B0604030504040204" pitchFamily="34" charset="-120"/>
                  <a:ea typeface="微軟正黑體" panose="020B0604030504040204" pitchFamily="34" charset="-120"/>
                </a:rPr>
                <a:t>Q</a:t>
              </a:r>
              <a:r>
                <a:rPr lang="zh-TW" altLang="en-US" sz="1600" b="1" dirty="0">
                  <a:solidFill>
                    <a:schemeClr val="bg1"/>
                  </a:solidFill>
                  <a:latin typeface="微軟正黑體" panose="020B0604030504040204" pitchFamily="34" charset="-120"/>
                  <a:ea typeface="微軟正黑體" panose="020B0604030504040204" pitchFamily="34" charset="-120"/>
                </a:rPr>
                <a:t>：學校規定要要完成實習課程才能畢業，學生很難在修課年限有所壓縮，是否還需要規劃役學生彈性修業措施？</a:t>
              </a:r>
              <a:endParaRPr lang="en-US" altLang="zh-TW" sz="1600" b="1" dirty="0">
                <a:solidFill>
                  <a:schemeClr val="bg1"/>
                </a:solidFill>
                <a:latin typeface="微軟正黑體" panose="020B0604030504040204" pitchFamily="34" charset="-120"/>
                <a:ea typeface="微軟正黑體" panose="020B0604030504040204" pitchFamily="34" charset="-120"/>
              </a:endParaRPr>
            </a:p>
          </p:txBody>
        </p:sp>
        <p:cxnSp>
          <p:nvCxnSpPr>
            <p:cNvPr id="52" name="Straight Connector 54">
              <a:extLst>
                <a:ext uri="{FF2B5EF4-FFF2-40B4-BE49-F238E27FC236}">
                  <a16:creationId xmlns:a16="http://schemas.microsoft.com/office/drawing/2014/main" id="{B0B4BFD6-6E3D-480A-9C5B-80F564DCCF66}"/>
                </a:ext>
              </a:extLst>
            </p:cNvPr>
            <p:cNvCxnSpPr>
              <a:cxnSpLocks/>
            </p:cNvCxnSpPr>
            <p:nvPr/>
          </p:nvCxnSpPr>
          <p:spPr>
            <a:xfrm>
              <a:off x="2278288" y="4316051"/>
              <a:ext cx="0" cy="2673477"/>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sp>
        <p:nvSpPr>
          <p:cNvPr id="69" name="矩形 68">
            <a:extLst>
              <a:ext uri="{FF2B5EF4-FFF2-40B4-BE49-F238E27FC236}">
                <a16:creationId xmlns:a16="http://schemas.microsoft.com/office/drawing/2014/main" id="{6C051389-9952-4925-80BC-2F33CE39C072}"/>
              </a:ext>
            </a:extLst>
          </p:cNvPr>
          <p:cNvSpPr/>
          <p:nvPr/>
        </p:nvSpPr>
        <p:spPr>
          <a:xfrm>
            <a:off x="3203214" y="2100609"/>
            <a:ext cx="2905526" cy="2877711"/>
          </a:xfrm>
          <a:prstGeom prst="rect">
            <a:avLst/>
          </a:prstGeom>
        </p:spPr>
        <p:txBody>
          <a:bodyPr wrap="square">
            <a:spAutoFit/>
          </a:bodyPr>
          <a:lstStyle/>
          <a:p>
            <a:pPr algn="just"/>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A</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a:t>
            </a:r>
            <a:endPar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endParaRPr>
          </a:p>
          <a:p>
            <a:pPr marL="271463" indent="-184150" algn="just">
              <a:buFont typeface="Wingdings" panose="05000000000000000000" pitchFamily="2" charset="2"/>
              <a:buChar char="l"/>
            </a:pP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各校均應於學則或相關教務章則落實支持性配套措施，供有意願申請專案服役學生提出，避免因學校配套措施未臻完備導致有學生無法提出申請或無法於就學期間完成服役之情事</a:t>
            </a:r>
            <a:endPar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endParaRPr>
          </a:p>
          <a:p>
            <a:pPr marL="271463" indent="-184150" algn="just">
              <a:spcBef>
                <a:spcPts val="600"/>
              </a:spcBef>
              <a:buFont typeface="Wingdings" panose="05000000000000000000" pitchFamily="2" charset="2"/>
              <a:buChar char="l"/>
            </a:pP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學校並應於服役學生申請專案服役時，善盡告知義務，以維護學生學習權益。</a:t>
            </a:r>
            <a:endParaRPr lang="zh-CN"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endParaRPr>
          </a:p>
        </p:txBody>
      </p:sp>
      <p:sp>
        <p:nvSpPr>
          <p:cNvPr id="70" name="矩形 69">
            <a:extLst>
              <a:ext uri="{FF2B5EF4-FFF2-40B4-BE49-F238E27FC236}">
                <a16:creationId xmlns:a16="http://schemas.microsoft.com/office/drawing/2014/main" id="{F305B820-A593-4215-84F0-E611DB6A789F}"/>
              </a:ext>
            </a:extLst>
          </p:cNvPr>
          <p:cNvSpPr/>
          <p:nvPr/>
        </p:nvSpPr>
        <p:spPr>
          <a:xfrm>
            <a:off x="6226586" y="2101887"/>
            <a:ext cx="2802760" cy="1815882"/>
          </a:xfrm>
          <a:prstGeom prst="rect">
            <a:avLst/>
          </a:prstGeom>
          <a:ln w="12700">
            <a:noFill/>
          </a:ln>
        </p:spPr>
        <p:txBody>
          <a:bodyPr wrap="square">
            <a:spAutoFit/>
          </a:bodyPr>
          <a:lstStyle/>
          <a:p>
            <a:pPr marL="87313" indent="-87313" algn="just"/>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A</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：學校如考量專業領域或實習課程，涉及學生考照或就業需求之資格條件，應於服役學生申請專案服役時，提醒其注意修業期限及課程學分是否能符合前述考照或就業資格條件。</a:t>
            </a:r>
            <a:endParaRPr lang="zh-CN"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endParaRPr>
          </a:p>
        </p:txBody>
      </p:sp>
    </p:spTree>
    <p:extLst>
      <p:ext uri="{BB962C8B-B14F-4D97-AF65-F5344CB8AC3E}">
        <p14:creationId xmlns:p14="http://schemas.microsoft.com/office/powerpoint/2010/main" val="2837550420"/>
      </p:ext>
    </p:extLst>
  </p:cSld>
  <p:clrMapOvr>
    <a:masterClrMapping/>
  </p:clrMapOvr>
  <p:transition spd="med">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8" name="標題 1"/>
          <p:cNvSpPr>
            <a:spLocks noGrp="1"/>
          </p:cNvSpPr>
          <p:nvPr>
            <p:ph type="title"/>
          </p:nvPr>
        </p:nvSpPr>
        <p:spPr>
          <a:xfrm>
            <a:off x="21735" y="134324"/>
            <a:ext cx="8995258"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五、常見問答－有關學校辦理事項</a:t>
            </a:r>
          </a:p>
        </p:txBody>
      </p:sp>
      <p:sp>
        <p:nvSpPr>
          <p:cNvPr id="66" name="矩形 65">
            <a:extLst>
              <a:ext uri="{FF2B5EF4-FFF2-40B4-BE49-F238E27FC236}">
                <a16:creationId xmlns:a16="http://schemas.microsoft.com/office/drawing/2014/main" id="{4BDFB314-6AE3-48CC-BD16-AF91890A37A1}"/>
              </a:ext>
            </a:extLst>
          </p:cNvPr>
          <p:cNvSpPr/>
          <p:nvPr/>
        </p:nvSpPr>
        <p:spPr>
          <a:xfrm>
            <a:off x="215127" y="1715967"/>
            <a:ext cx="2793282" cy="2800767"/>
          </a:xfrm>
          <a:prstGeom prst="rect">
            <a:avLst/>
          </a:prstGeom>
        </p:spPr>
        <p:txBody>
          <a:bodyPr wrap="square">
            <a:spAutoFit/>
          </a:bodyPr>
          <a:lstStyle/>
          <a:p>
            <a:pPr marL="87313" indent="-87313" algn="just" latinLnBrk="1"/>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A</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a:t>
            </a:r>
            <a:endPar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endParaRPr>
          </a:p>
          <a:p>
            <a:pPr marL="285750" indent="-285750" algn="just" latinLnBrk="1">
              <a:buFont typeface="Wingdings" panose="05000000000000000000" pitchFamily="2" charset="2"/>
              <a:buChar char="l"/>
            </a:pP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如未能及時完成校內會議程序，</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rPr>
              <a:t>可先依本指引彈性處理學生申請事宜，事後追認。</a:t>
            </a:r>
            <a:endParaRPr lang="en-US" altLang="zh-TW" sz="1600" b="1" dirty="0">
              <a:solidFill>
                <a:schemeClr val="accent2">
                  <a:lumMod val="50000"/>
                </a:schemeClr>
              </a:solidFill>
              <a:latin typeface="微軟正黑體" panose="020B0604030504040204" pitchFamily="34" charset="-120"/>
              <a:ea typeface="微軟正黑體" panose="020B0604030504040204" pitchFamily="34" charset="-120"/>
            </a:endParaRPr>
          </a:p>
          <a:p>
            <a:pPr marL="285750" indent="-285750" algn="just" latinLnBrk="1">
              <a:buFont typeface="Wingdings" panose="05000000000000000000" pitchFamily="2" charset="2"/>
              <a:buChar char="l"/>
            </a:pP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rPr>
              <a:t>學校於完成修訂後可隨時報部，不受本部</a:t>
            </a:r>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rPr>
              <a:t>111</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rPr>
              <a:t>年</a:t>
            </a:r>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rPr>
              <a:t>4</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rPr>
              <a:t>月</a:t>
            </a:r>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rPr>
              <a:t>26</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rPr>
              <a:t>日臺教高</a:t>
            </a:r>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rPr>
              <a:t>(</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rPr>
              <a:t>二</a:t>
            </a:r>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rPr>
              <a:t>)</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rPr>
              <a:t>字第</a:t>
            </a:r>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rPr>
              <a:t>1112201705</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rPr>
              <a:t>號函報部期程限制，惟至遲仍請於</a:t>
            </a:r>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rPr>
              <a:t>112</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rPr>
              <a:t>學年度第一學期結束前報部。</a:t>
            </a:r>
            <a:endParaRPr lang="zh-CN" altLang="en-US" sz="1600" b="1" dirty="0">
              <a:solidFill>
                <a:schemeClr val="accent2">
                  <a:lumMod val="50000"/>
                </a:schemeClr>
              </a:solidFill>
              <a:latin typeface="微軟正黑體" panose="020B0604030504040204" pitchFamily="34" charset="-120"/>
              <a:ea typeface="微軟正黑體" panose="020B0604030504040204" pitchFamily="34" charset="-120"/>
            </a:endParaRPr>
          </a:p>
        </p:txBody>
      </p:sp>
      <p:sp>
        <p:nvSpPr>
          <p:cNvPr id="69" name="矩形 68">
            <a:extLst>
              <a:ext uri="{FF2B5EF4-FFF2-40B4-BE49-F238E27FC236}">
                <a16:creationId xmlns:a16="http://schemas.microsoft.com/office/drawing/2014/main" id="{6C051389-9952-4925-80BC-2F33CE39C072}"/>
              </a:ext>
            </a:extLst>
          </p:cNvPr>
          <p:cNvSpPr/>
          <p:nvPr/>
        </p:nvSpPr>
        <p:spPr>
          <a:xfrm>
            <a:off x="3238908" y="1715967"/>
            <a:ext cx="2905526" cy="2215991"/>
          </a:xfrm>
          <a:prstGeom prst="rect">
            <a:avLst/>
          </a:prstGeom>
        </p:spPr>
        <p:txBody>
          <a:bodyPr wrap="square">
            <a:spAutoFit/>
          </a:bodyPr>
          <a:lstStyle/>
          <a:p>
            <a:pPr algn="just"/>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A</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a:t>
            </a:r>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8/31</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前請將以下資料報部。</a:t>
            </a:r>
          </a:p>
          <a:p>
            <a:pPr marL="271463" indent="-184150" algn="just">
              <a:spcBef>
                <a:spcPts val="600"/>
              </a:spcBef>
              <a:buFont typeface="Wingdings" panose="05000000000000000000" pitchFamily="2" charset="2"/>
              <a:buChar char="l"/>
            </a:pP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若採新訂一項教務章則，請將該章則報部備查。</a:t>
            </a:r>
            <a:endPar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endParaRPr>
          </a:p>
          <a:p>
            <a:pPr marL="271463" indent="-184150" algn="just">
              <a:spcBef>
                <a:spcPts val="600"/>
              </a:spcBef>
              <a:buFont typeface="Wingdings" panose="05000000000000000000" pitchFamily="2" charset="2"/>
              <a:buChar char="l"/>
            </a:pP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若修訂於免報部備查之章則，例如暑修、跨校選課等規定，請針對指引內各該彈性修業機制，敘明對應之規定名稱、修訂後之條文並提供全條文。</a:t>
            </a:r>
            <a:endPar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endParaRPr>
          </a:p>
        </p:txBody>
      </p:sp>
      <p:sp>
        <p:nvSpPr>
          <p:cNvPr id="70" name="矩形 69">
            <a:extLst>
              <a:ext uri="{FF2B5EF4-FFF2-40B4-BE49-F238E27FC236}">
                <a16:creationId xmlns:a16="http://schemas.microsoft.com/office/drawing/2014/main" id="{F305B820-A593-4215-84F0-E611DB6A789F}"/>
              </a:ext>
            </a:extLst>
          </p:cNvPr>
          <p:cNvSpPr/>
          <p:nvPr/>
        </p:nvSpPr>
        <p:spPr>
          <a:xfrm>
            <a:off x="6214233" y="1715967"/>
            <a:ext cx="2802760" cy="3046988"/>
          </a:xfrm>
          <a:prstGeom prst="rect">
            <a:avLst/>
          </a:prstGeom>
          <a:ln w="12700">
            <a:noFill/>
          </a:ln>
        </p:spPr>
        <p:txBody>
          <a:bodyPr wrap="square">
            <a:spAutoFit/>
          </a:bodyPr>
          <a:lstStyle/>
          <a:p>
            <a:pPr marL="87313" indent="-87313" algn="just"/>
            <a:r>
              <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A</a:t>
            </a: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a:t>
            </a:r>
            <a:endPar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endParaRPr>
          </a:p>
          <a:p>
            <a:pPr marL="285750" indent="-285750" algn="just">
              <a:buFont typeface="Wingdings" panose="05000000000000000000" pitchFamily="2" charset="2"/>
              <a:buChar char="l"/>
            </a:pP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本部將請學校填報學生申請情形並逐月更新，俾利掌握各校辦理情形。將於學生向學校提出彈性修業申請後，列入國立大學績效型補助及私校獎補助經費補助計算。</a:t>
            </a:r>
            <a:endParaRPr lang="en-US" altLang="zh-TW"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endParaRPr>
          </a:p>
          <a:p>
            <a:pPr marL="285750" indent="-285750" algn="just">
              <a:buFont typeface="Wingdings" panose="05000000000000000000" pitchFamily="2" charset="2"/>
              <a:buChar char="l"/>
            </a:pPr>
            <a:r>
              <a:rPr lang="zh-TW"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rPr>
              <a:t>如經本部補助，且學生確實進行彈性修業，原則學校不須繳回經費，惟若經查有不實請款則仍須繳回。</a:t>
            </a:r>
            <a:endParaRPr lang="zh-CN" altLang="en-US" sz="1600" b="1" dirty="0">
              <a:solidFill>
                <a:schemeClr val="accent2">
                  <a:lumMod val="50000"/>
                </a:schemeClr>
              </a:solidFill>
              <a:latin typeface="微軟正黑體" panose="020B0604030504040204" pitchFamily="34" charset="-120"/>
              <a:ea typeface="微軟正黑體" panose="020B0604030504040204" pitchFamily="34" charset="-120"/>
              <a:cs typeface="微软雅黑" panose="020B0503020204020204" pitchFamily="34" charset="-122"/>
            </a:endParaRPr>
          </a:p>
        </p:txBody>
      </p:sp>
      <p:grpSp>
        <p:nvGrpSpPr>
          <p:cNvPr id="2" name="组 56">
            <a:extLst>
              <a:ext uri="{FF2B5EF4-FFF2-40B4-BE49-F238E27FC236}">
                <a16:creationId xmlns:a16="http://schemas.microsoft.com/office/drawing/2014/main" id="{59262EC3-EB41-5BF6-74C3-C44D3699C4ED}"/>
              </a:ext>
            </a:extLst>
          </p:cNvPr>
          <p:cNvGrpSpPr/>
          <p:nvPr/>
        </p:nvGrpSpPr>
        <p:grpSpPr>
          <a:xfrm>
            <a:off x="121515" y="950041"/>
            <a:ext cx="2980506" cy="3383841"/>
            <a:chOff x="2553524" y="3254693"/>
            <a:chExt cx="2980506" cy="3383841"/>
          </a:xfrm>
        </p:grpSpPr>
        <p:sp>
          <p:nvSpPr>
            <p:cNvPr id="3" name="Rectangle 13">
              <a:extLst>
                <a:ext uri="{FF2B5EF4-FFF2-40B4-BE49-F238E27FC236}">
                  <a16:creationId xmlns:a16="http://schemas.microsoft.com/office/drawing/2014/main" id="{055B2F3C-BB34-3622-08B0-6C05AC428205}"/>
                </a:ext>
              </a:extLst>
            </p:cNvPr>
            <p:cNvSpPr>
              <a:spLocks noChangeArrowheads="1"/>
            </p:cNvSpPr>
            <p:nvPr userDrawn="1"/>
          </p:nvSpPr>
          <p:spPr bwMode="auto">
            <a:xfrm>
              <a:off x="2553524" y="3254693"/>
              <a:ext cx="2980506" cy="71984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r>
                <a:rPr lang="en-US" altLang="zh-TW" sz="1600" b="1" dirty="0">
                  <a:solidFill>
                    <a:schemeClr val="bg1"/>
                  </a:solidFill>
                  <a:latin typeface="微軟正黑體" panose="020B0604030504040204" pitchFamily="34" charset="-120"/>
                  <a:ea typeface="微軟正黑體" panose="020B0604030504040204" pitchFamily="34" charset="-120"/>
                </a:rPr>
                <a:t>Q</a:t>
              </a:r>
              <a:r>
                <a:rPr lang="zh-TW" altLang="en-US" sz="1600" b="1" dirty="0">
                  <a:solidFill>
                    <a:schemeClr val="bg1"/>
                  </a:solidFill>
                  <a:latin typeface="微軟正黑體" panose="020B0604030504040204" pitchFamily="34" charset="-120"/>
                  <a:ea typeface="微軟正黑體" panose="020B0604030504040204" pitchFamily="34" charset="-120"/>
                </a:rPr>
                <a:t>：學則及相關教務章則來不及於</a:t>
              </a:r>
              <a:r>
                <a:rPr lang="en-US" altLang="zh-TW" sz="1600" b="1" dirty="0">
                  <a:solidFill>
                    <a:schemeClr val="bg1"/>
                  </a:solidFill>
                  <a:latin typeface="微軟正黑體" panose="020B0604030504040204" pitchFamily="34" charset="-120"/>
                  <a:ea typeface="微軟正黑體" panose="020B0604030504040204" pitchFamily="34" charset="-120"/>
                </a:rPr>
                <a:t>8/31</a:t>
              </a:r>
              <a:r>
                <a:rPr lang="zh-TW" altLang="en-US" sz="1600" b="1" dirty="0">
                  <a:solidFill>
                    <a:schemeClr val="bg1"/>
                  </a:solidFill>
                  <a:latin typeface="微軟正黑體" panose="020B0604030504040204" pitchFamily="34" charset="-120"/>
                  <a:ea typeface="微軟正黑體" panose="020B0604030504040204" pitchFamily="34" charset="-120"/>
                </a:rPr>
                <a:t>前報部該怎麼處理？</a:t>
              </a:r>
            </a:p>
          </p:txBody>
        </p:sp>
        <p:cxnSp>
          <p:nvCxnSpPr>
            <p:cNvPr id="4" name="Straight Connector 54">
              <a:extLst>
                <a:ext uri="{FF2B5EF4-FFF2-40B4-BE49-F238E27FC236}">
                  <a16:creationId xmlns:a16="http://schemas.microsoft.com/office/drawing/2014/main" id="{03B0851E-36A0-659F-A6BB-24C6F0FC387A}"/>
                </a:ext>
              </a:extLst>
            </p:cNvPr>
            <p:cNvCxnSpPr>
              <a:cxnSpLocks/>
            </p:cNvCxnSpPr>
            <p:nvPr/>
          </p:nvCxnSpPr>
          <p:spPr>
            <a:xfrm>
              <a:off x="2553524" y="3957056"/>
              <a:ext cx="0" cy="2681478"/>
            </a:xfrm>
            <a:prstGeom prst="line">
              <a:avLst/>
            </a:prstGeom>
            <a:ln w="127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 63">
            <a:extLst>
              <a:ext uri="{FF2B5EF4-FFF2-40B4-BE49-F238E27FC236}">
                <a16:creationId xmlns:a16="http://schemas.microsoft.com/office/drawing/2014/main" id="{E4172789-D97E-2902-EC58-973ABF0D18AE}"/>
              </a:ext>
            </a:extLst>
          </p:cNvPr>
          <p:cNvGrpSpPr/>
          <p:nvPr/>
        </p:nvGrpSpPr>
        <p:grpSpPr>
          <a:xfrm>
            <a:off x="3212695" y="950041"/>
            <a:ext cx="2896045" cy="3383841"/>
            <a:chOff x="2451604" y="3254698"/>
            <a:chExt cx="2896045" cy="3383841"/>
          </a:xfrm>
        </p:grpSpPr>
        <p:sp>
          <p:nvSpPr>
            <p:cNvPr id="7" name="Rectangle 13">
              <a:extLst>
                <a:ext uri="{FF2B5EF4-FFF2-40B4-BE49-F238E27FC236}">
                  <a16:creationId xmlns:a16="http://schemas.microsoft.com/office/drawing/2014/main" id="{AE824F9A-70BF-3D64-DFB1-26B62548A327}"/>
                </a:ext>
              </a:extLst>
            </p:cNvPr>
            <p:cNvSpPr>
              <a:spLocks noChangeArrowheads="1"/>
            </p:cNvSpPr>
            <p:nvPr userDrawn="1"/>
          </p:nvSpPr>
          <p:spPr bwMode="auto">
            <a:xfrm>
              <a:off x="2451604" y="3254698"/>
              <a:ext cx="2896045" cy="719844"/>
            </a:xfrm>
            <a:prstGeom prst="rect">
              <a:avLst/>
            </a:prstGeom>
            <a:solidFill>
              <a:srgbClr val="ED7D3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r>
                <a:rPr lang="en-US" altLang="zh-TW" sz="1600" b="1" dirty="0">
                  <a:solidFill>
                    <a:schemeClr val="bg1"/>
                  </a:solidFill>
                  <a:latin typeface="微軟正黑體" panose="020B0604030504040204" pitchFamily="34" charset="-120"/>
                  <a:ea typeface="微軟正黑體" panose="020B0604030504040204" pitchFamily="34" charset="-120"/>
                </a:rPr>
                <a:t>Q</a:t>
              </a:r>
              <a:r>
                <a:rPr lang="zh-TW" altLang="en-US" sz="1600" b="1" dirty="0">
                  <a:solidFill>
                    <a:schemeClr val="bg1"/>
                  </a:solidFill>
                  <a:latin typeface="微軟正黑體" panose="020B0604030504040204" pitchFamily="34" charset="-120"/>
                  <a:ea typeface="微軟正黑體" panose="020B0604030504040204" pitchFamily="34" charset="-120"/>
                </a:rPr>
                <a:t>：每個涉及修業彈性的教務章則都需要報部嗎？</a:t>
              </a:r>
            </a:p>
          </p:txBody>
        </p:sp>
        <p:cxnSp>
          <p:nvCxnSpPr>
            <p:cNvPr id="9" name="Straight Connector 54">
              <a:extLst>
                <a:ext uri="{FF2B5EF4-FFF2-40B4-BE49-F238E27FC236}">
                  <a16:creationId xmlns:a16="http://schemas.microsoft.com/office/drawing/2014/main" id="{EA0B171D-9B24-CE9F-0464-67CB181BA673}"/>
                </a:ext>
              </a:extLst>
            </p:cNvPr>
            <p:cNvCxnSpPr>
              <a:cxnSpLocks/>
            </p:cNvCxnSpPr>
            <p:nvPr/>
          </p:nvCxnSpPr>
          <p:spPr>
            <a:xfrm>
              <a:off x="2451604" y="3974542"/>
              <a:ext cx="0" cy="2663997"/>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 70">
            <a:extLst>
              <a:ext uri="{FF2B5EF4-FFF2-40B4-BE49-F238E27FC236}">
                <a16:creationId xmlns:a16="http://schemas.microsoft.com/office/drawing/2014/main" id="{FF117D89-1D1B-D830-22D7-02478E65D574}"/>
              </a:ext>
            </a:extLst>
          </p:cNvPr>
          <p:cNvGrpSpPr/>
          <p:nvPr/>
        </p:nvGrpSpPr>
        <p:grpSpPr>
          <a:xfrm>
            <a:off x="6219413" y="950041"/>
            <a:ext cx="2896045" cy="3712335"/>
            <a:chOff x="2274702" y="3277193"/>
            <a:chExt cx="2896045" cy="3712335"/>
          </a:xfrm>
        </p:grpSpPr>
        <p:sp>
          <p:nvSpPr>
            <p:cNvPr id="11" name="Rectangle 13">
              <a:extLst>
                <a:ext uri="{FF2B5EF4-FFF2-40B4-BE49-F238E27FC236}">
                  <a16:creationId xmlns:a16="http://schemas.microsoft.com/office/drawing/2014/main" id="{DAEFD67B-6429-D0EA-7050-B7E171E41B66}"/>
                </a:ext>
              </a:extLst>
            </p:cNvPr>
            <p:cNvSpPr>
              <a:spLocks noChangeArrowheads="1"/>
            </p:cNvSpPr>
            <p:nvPr userDrawn="1"/>
          </p:nvSpPr>
          <p:spPr bwMode="auto">
            <a:xfrm>
              <a:off x="2274702" y="3277193"/>
              <a:ext cx="2896045" cy="765926"/>
            </a:xfrm>
            <a:prstGeom prst="rect">
              <a:avLst/>
            </a:prstGeom>
            <a:solidFill>
              <a:schemeClr val="accent6">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r>
                <a:rPr lang="en-US" altLang="zh-TW" sz="1600" b="1" dirty="0">
                  <a:solidFill>
                    <a:schemeClr val="bg1"/>
                  </a:solidFill>
                  <a:latin typeface="微軟正黑體" panose="020B0604030504040204" pitchFamily="34" charset="-120"/>
                  <a:ea typeface="微軟正黑體" panose="020B0604030504040204" pitchFamily="34" charset="-120"/>
                </a:rPr>
                <a:t>Q</a:t>
              </a:r>
              <a:r>
                <a:rPr lang="zh-TW" altLang="en-US" sz="1600" b="1" dirty="0">
                  <a:solidFill>
                    <a:schemeClr val="bg1"/>
                  </a:solidFill>
                  <a:latin typeface="微軟正黑體" panose="020B0604030504040204" pitchFamily="34" charset="-120"/>
                  <a:ea typeface="微軟正黑體" panose="020B0604030504040204" pitchFamily="34" charset="-120"/>
                </a:rPr>
                <a:t>：補助款何時會撥給學校，如果學生有申請後未服役或轉學的情形，補助款會如何處理？</a:t>
              </a:r>
            </a:p>
          </p:txBody>
        </p:sp>
        <p:cxnSp>
          <p:nvCxnSpPr>
            <p:cNvPr id="12" name="Straight Connector 54">
              <a:extLst>
                <a:ext uri="{FF2B5EF4-FFF2-40B4-BE49-F238E27FC236}">
                  <a16:creationId xmlns:a16="http://schemas.microsoft.com/office/drawing/2014/main" id="{2A2940E1-3F7B-115A-F400-724261C2AB6A}"/>
                </a:ext>
              </a:extLst>
            </p:cNvPr>
            <p:cNvCxnSpPr>
              <a:cxnSpLocks/>
            </p:cNvCxnSpPr>
            <p:nvPr/>
          </p:nvCxnSpPr>
          <p:spPr>
            <a:xfrm>
              <a:off x="2278288" y="4043119"/>
              <a:ext cx="0" cy="2946409"/>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51057859"/>
      </p:ext>
    </p:extLst>
  </p:cSld>
  <p:clrMapOvr>
    <a:masterClrMapping/>
  </p:clrMapOvr>
  <p:transition spd="med">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8" name="標題 1"/>
          <p:cNvSpPr>
            <a:spLocks noGrp="1"/>
          </p:cNvSpPr>
          <p:nvPr>
            <p:ph type="title"/>
          </p:nvPr>
        </p:nvSpPr>
        <p:spPr>
          <a:xfrm>
            <a:off x="21734" y="134324"/>
            <a:ext cx="8963516"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五、常見問答－有關徵集及役期</a:t>
            </a:r>
            <a:endParaRPr lang="zh-TW" altLang="zh-TW" sz="2000" b="1" dirty="0">
              <a:latin typeface="微軟正黑體" panose="020B0604030504040204" pitchFamily="34" charset="-120"/>
              <a:ea typeface="微軟正黑體" panose="020B0604030504040204" pitchFamily="34" charset="-120"/>
              <a:cs typeface="+mn-cs"/>
            </a:endParaRPr>
          </a:p>
        </p:txBody>
      </p:sp>
      <p:grpSp>
        <p:nvGrpSpPr>
          <p:cNvPr id="5" name="群組 4">
            <a:extLst>
              <a:ext uri="{FF2B5EF4-FFF2-40B4-BE49-F238E27FC236}">
                <a16:creationId xmlns:a16="http://schemas.microsoft.com/office/drawing/2014/main" id="{8596B55A-93BC-4CA5-BF64-9C884E4A20D1}"/>
              </a:ext>
            </a:extLst>
          </p:cNvPr>
          <p:cNvGrpSpPr/>
          <p:nvPr/>
        </p:nvGrpSpPr>
        <p:grpSpPr>
          <a:xfrm>
            <a:off x="6116320" y="729547"/>
            <a:ext cx="2847669" cy="1743311"/>
            <a:chOff x="6275075" y="941156"/>
            <a:chExt cx="2847669" cy="1743311"/>
          </a:xfrm>
        </p:grpSpPr>
        <p:pic>
          <p:nvPicPr>
            <p:cNvPr id="6" name="圖形 5" descr="想法 外框">
              <a:extLst>
                <a:ext uri="{FF2B5EF4-FFF2-40B4-BE49-F238E27FC236}">
                  <a16:creationId xmlns:a16="http://schemas.microsoft.com/office/drawing/2014/main" id="{D1606826-5B21-AD5A-0129-C44F183A949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1082868">
              <a:off x="6275075" y="941156"/>
              <a:ext cx="432000" cy="384379"/>
            </a:xfrm>
            <a:prstGeom prst="rect">
              <a:avLst/>
            </a:prstGeom>
          </p:spPr>
        </p:pic>
        <p:sp>
          <p:nvSpPr>
            <p:cNvPr id="133" name="TextBox 14">
              <a:extLst>
                <a:ext uri="{FF2B5EF4-FFF2-40B4-BE49-F238E27FC236}">
                  <a16:creationId xmlns:a16="http://schemas.microsoft.com/office/drawing/2014/main" id="{98062C84-D941-4BEB-8115-DB1F9C526FCD}"/>
                </a:ext>
              </a:extLst>
            </p:cNvPr>
            <p:cNvSpPr txBox="1"/>
            <p:nvPr/>
          </p:nvSpPr>
          <p:spPr>
            <a:xfrm>
              <a:off x="6487507" y="1514916"/>
              <a:ext cx="2567503" cy="1169551"/>
            </a:xfrm>
            <a:prstGeom prst="rect">
              <a:avLst/>
            </a:prstGeom>
            <a:noFill/>
          </p:spPr>
          <p:txBody>
            <a:bodyPr wrap="square" rtlCol="0">
              <a:spAutoFit/>
            </a:bodyPr>
            <a:lstStyle>
              <a:defPPr>
                <a:defRPr lang="zh-CN"/>
              </a:defPPr>
              <a:lvl1pPr algn="just">
                <a:defRPr b="1">
                  <a:solidFill>
                    <a:schemeClr val="accent1">
                      <a:lumMod val="50000"/>
                    </a:schemeClr>
                  </a:solidFill>
                  <a:latin typeface="微軟正黑體" panose="020B0604030504040204" pitchFamily="34" charset="-120"/>
                  <a:ea typeface="微軟正黑體" panose="020B0604030504040204" pitchFamily="34" charset="-120"/>
                </a:defRPr>
              </a:lvl1pPr>
            </a:lstStyle>
            <a:p>
              <a:pPr marL="87313" indent="-87313"/>
              <a:r>
                <a:rPr lang="en-US" altLang="zh-TW" sz="1400" dirty="0">
                  <a:solidFill>
                    <a:schemeClr val="accent2">
                      <a:lumMod val="50000"/>
                    </a:schemeClr>
                  </a:solidFill>
                </a:rPr>
                <a:t>A</a:t>
              </a:r>
              <a:r>
                <a:rPr lang="zh-TW" altLang="en-US" sz="1400" dirty="0">
                  <a:solidFill>
                    <a:schemeClr val="accent2">
                      <a:lumMod val="50000"/>
                    </a:schemeClr>
                  </a:solidFill>
                </a:rPr>
                <a:t>：國防部表示部隊跟以往相比已相對開放，另亦配置有心輔人員可予以輔導。國防部也會持續改善與宣導並檢討、精進訓練內容。</a:t>
              </a:r>
              <a:endParaRPr lang="en-US" altLang="ko-KR" sz="1400" dirty="0">
                <a:solidFill>
                  <a:schemeClr val="accent2">
                    <a:lumMod val="50000"/>
                  </a:schemeClr>
                </a:solidFill>
              </a:endParaRPr>
            </a:p>
          </p:txBody>
        </p:sp>
        <p:sp>
          <p:nvSpPr>
            <p:cNvPr id="134" name="TextBox 15">
              <a:extLst>
                <a:ext uri="{FF2B5EF4-FFF2-40B4-BE49-F238E27FC236}">
                  <a16:creationId xmlns:a16="http://schemas.microsoft.com/office/drawing/2014/main" id="{58159577-189C-4CF1-A830-CBBEA2654938}"/>
                </a:ext>
              </a:extLst>
            </p:cNvPr>
            <p:cNvSpPr txBox="1"/>
            <p:nvPr/>
          </p:nvSpPr>
          <p:spPr>
            <a:xfrm>
              <a:off x="6379184" y="995329"/>
              <a:ext cx="2743560" cy="584775"/>
            </a:xfrm>
            <a:prstGeom prst="rect">
              <a:avLst/>
            </a:prstGeom>
            <a:noFill/>
          </p:spPr>
          <p:txBody>
            <a:bodyPr wrap="square" rtlCol="0">
              <a:spAutoFit/>
            </a:bodyPr>
            <a:lstStyle>
              <a:defPPr>
                <a:defRPr lang="zh-CN"/>
              </a:defPPr>
              <a:lvl1pPr algn="just">
                <a:defRPr b="1">
                  <a:latin typeface="微軟正黑體" panose="020B0604030504040204" pitchFamily="34" charset="-120"/>
                  <a:ea typeface="微軟正黑體" panose="020B0604030504040204" pitchFamily="34" charset="-120"/>
                </a:defRPr>
              </a:lvl1pPr>
            </a:lstStyle>
            <a:p>
              <a:pPr marL="87313" indent="-87313"/>
              <a:r>
                <a:rPr lang="en-US" altLang="zh-TW" sz="1600" dirty="0"/>
                <a:t>Q</a:t>
              </a:r>
              <a:r>
                <a:rPr lang="zh-TW" altLang="en-US" sz="1600" dirty="0"/>
                <a:t>：學生普遍對當兵抱持部分負面想法，有改善嗎？</a:t>
              </a:r>
              <a:endParaRPr lang="en-US" altLang="ko-KR" sz="1600" dirty="0"/>
            </a:p>
          </p:txBody>
        </p:sp>
      </p:grpSp>
      <p:grpSp>
        <p:nvGrpSpPr>
          <p:cNvPr id="2" name="群組 1">
            <a:extLst>
              <a:ext uri="{FF2B5EF4-FFF2-40B4-BE49-F238E27FC236}">
                <a16:creationId xmlns:a16="http://schemas.microsoft.com/office/drawing/2014/main" id="{A294481D-207C-4AC2-BC97-FA5A009AF4DF}"/>
              </a:ext>
            </a:extLst>
          </p:cNvPr>
          <p:cNvGrpSpPr/>
          <p:nvPr/>
        </p:nvGrpSpPr>
        <p:grpSpPr>
          <a:xfrm>
            <a:off x="88440" y="725395"/>
            <a:ext cx="2611742" cy="1402477"/>
            <a:chOff x="28121" y="1075531"/>
            <a:chExt cx="2611742" cy="1402477"/>
          </a:xfrm>
        </p:grpSpPr>
        <p:grpSp>
          <p:nvGrpSpPr>
            <p:cNvPr id="106" name="群組 105">
              <a:extLst>
                <a:ext uri="{FF2B5EF4-FFF2-40B4-BE49-F238E27FC236}">
                  <a16:creationId xmlns:a16="http://schemas.microsoft.com/office/drawing/2014/main" id="{203F9603-C0B8-4BCA-8497-67CFC1DB4FE7}"/>
                </a:ext>
              </a:extLst>
            </p:cNvPr>
            <p:cNvGrpSpPr/>
            <p:nvPr/>
          </p:nvGrpSpPr>
          <p:grpSpPr>
            <a:xfrm>
              <a:off x="187074" y="1133099"/>
              <a:ext cx="2452789" cy="1344909"/>
              <a:chOff x="373583" y="957125"/>
              <a:chExt cx="2452789" cy="1344909"/>
            </a:xfrm>
          </p:grpSpPr>
          <p:sp>
            <p:nvSpPr>
              <p:cNvPr id="114" name="TextBox 14">
                <a:extLst>
                  <a:ext uri="{FF2B5EF4-FFF2-40B4-BE49-F238E27FC236}">
                    <a16:creationId xmlns:a16="http://schemas.microsoft.com/office/drawing/2014/main" id="{6BDE3474-D6FC-4669-B0DC-0EE84DBD3AE5}"/>
                  </a:ext>
                </a:extLst>
              </p:cNvPr>
              <p:cNvSpPr txBox="1"/>
              <p:nvPr/>
            </p:nvSpPr>
            <p:spPr>
              <a:xfrm>
                <a:off x="373583" y="1347927"/>
                <a:ext cx="2452789" cy="954107"/>
              </a:xfrm>
              <a:prstGeom prst="rect">
                <a:avLst/>
              </a:prstGeom>
              <a:noFill/>
            </p:spPr>
            <p:txBody>
              <a:bodyPr wrap="square" rtlCol="0">
                <a:spAutoFit/>
              </a:bodyPr>
              <a:lstStyle>
                <a:defPPr>
                  <a:defRPr lang="zh-CN"/>
                </a:defPPr>
                <a:lvl1pPr algn="just">
                  <a:defRPr b="1">
                    <a:solidFill>
                      <a:schemeClr val="accent1">
                        <a:lumMod val="50000"/>
                      </a:schemeClr>
                    </a:solidFill>
                    <a:latin typeface="微軟正黑體" panose="020B0604030504040204" pitchFamily="34" charset="-120"/>
                    <a:ea typeface="微軟正黑體" panose="020B0604030504040204" pitchFamily="34" charset="-120"/>
                  </a:defRPr>
                </a:lvl1pPr>
              </a:lstStyle>
              <a:p>
                <a:pPr marL="87313" indent="-87313"/>
                <a:r>
                  <a:rPr lang="en-US" altLang="zh-TW" sz="1400" dirty="0">
                    <a:solidFill>
                      <a:schemeClr val="accent2">
                        <a:lumMod val="50000"/>
                      </a:schemeClr>
                    </a:solidFill>
                  </a:rPr>
                  <a:t>A</a:t>
                </a:r>
                <a:r>
                  <a:rPr lang="zh-TW" altLang="en-US" sz="1400" dirty="0">
                    <a:solidFill>
                      <a:schemeClr val="accent2">
                        <a:lumMod val="50000"/>
                      </a:schemeClr>
                    </a:solidFill>
                  </a:rPr>
                  <a:t>：將安排寒假（約</a:t>
                </a:r>
                <a:r>
                  <a:rPr lang="en-US" altLang="zh-TW" sz="1400" dirty="0">
                    <a:solidFill>
                      <a:schemeClr val="accent2">
                        <a:lumMod val="50000"/>
                      </a:schemeClr>
                    </a:solidFill>
                  </a:rPr>
                  <a:t>2</a:t>
                </a:r>
                <a:r>
                  <a:rPr lang="zh-TW" altLang="en-US" sz="1400" dirty="0">
                    <a:solidFill>
                      <a:schemeClr val="accent2">
                        <a:lumMod val="50000"/>
                      </a:schemeClr>
                    </a:solidFill>
                  </a:rPr>
                  <a:t>月）及暑假</a:t>
                </a:r>
                <a:r>
                  <a:rPr lang="en-US" altLang="zh-TW" sz="1400" dirty="0">
                    <a:solidFill>
                      <a:schemeClr val="accent2">
                        <a:lumMod val="50000"/>
                      </a:schemeClr>
                    </a:solidFill>
                  </a:rPr>
                  <a:t>(</a:t>
                </a:r>
                <a:r>
                  <a:rPr lang="zh-TW" altLang="en-US" sz="1400" dirty="0">
                    <a:solidFill>
                      <a:schemeClr val="accent2">
                        <a:lumMod val="50000"/>
                      </a:schemeClr>
                    </a:solidFill>
                  </a:rPr>
                  <a:t>約</a:t>
                </a:r>
                <a:r>
                  <a:rPr lang="en-US" altLang="zh-TW" sz="1400" dirty="0">
                    <a:solidFill>
                      <a:schemeClr val="accent2">
                        <a:lumMod val="50000"/>
                      </a:schemeClr>
                    </a:solidFill>
                  </a:rPr>
                  <a:t>7</a:t>
                </a:r>
                <a:r>
                  <a:rPr lang="zh-TW" altLang="en-US" sz="1400" dirty="0">
                    <a:solidFill>
                      <a:schemeClr val="accent2">
                        <a:lumMod val="50000"/>
                      </a:schemeClr>
                    </a:solidFill>
                  </a:rPr>
                  <a:t>月</a:t>
                </a:r>
                <a:r>
                  <a:rPr lang="en-US" altLang="zh-TW" sz="1400" dirty="0">
                    <a:solidFill>
                      <a:schemeClr val="accent2">
                        <a:lumMod val="50000"/>
                      </a:schemeClr>
                    </a:solidFill>
                  </a:rPr>
                  <a:t>)</a:t>
                </a:r>
                <a:r>
                  <a:rPr lang="zh-TW" altLang="en-US" sz="1400" dirty="0">
                    <a:solidFill>
                      <a:schemeClr val="accent2">
                        <a:lumMod val="50000"/>
                      </a:schemeClr>
                    </a:solidFill>
                  </a:rPr>
                  <a:t>各一梯次，實際日期依國防部及內政部公告為主。</a:t>
                </a:r>
                <a:endParaRPr lang="en-US" altLang="ko-KR" sz="1400" dirty="0">
                  <a:solidFill>
                    <a:schemeClr val="accent2">
                      <a:lumMod val="50000"/>
                    </a:schemeClr>
                  </a:solidFill>
                </a:endParaRPr>
              </a:p>
            </p:txBody>
          </p:sp>
          <p:sp>
            <p:nvSpPr>
              <p:cNvPr id="115" name="TextBox 15">
                <a:extLst>
                  <a:ext uri="{FF2B5EF4-FFF2-40B4-BE49-F238E27FC236}">
                    <a16:creationId xmlns:a16="http://schemas.microsoft.com/office/drawing/2014/main" id="{B146C1A2-90B9-47DB-B82C-63B233321754}"/>
                  </a:ext>
                </a:extLst>
              </p:cNvPr>
              <p:cNvSpPr txBox="1"/>
              <p:nvPr/>
            </p:nvSpPr>
            <p:spPr>
              <a:xfrm>
                <a:off x="525688" y="957125"/>
                <a:ext cx="2221337" cy="338554"/>
              </a:xfrm>
              <a:prstGeom prst="rect">
                <a:avLst/>
              </a:prstGeom>
              <a:noFill/>
            </p:spPr>
            <p:txBody>
              <a:bodyPr wrap="square" rtlCol="0">
                <a:spAutoFit/>
              </a:bodyPr>
              <a:lstStyle>
                <a:defPPr>
                  <a:defRPr lang="zh-CN"/>
                </a:defPPr>
                <a:lvl1pPr algn="just">
                  <a:defRPr b="1">
                    <a:latin typeface="微軟正黑體" panose="020B0604030504040204" pitchFamily="34" charset="-120"/>
                    <a:ea typeface="微軟正黑體" panose="020B0604030504040204" pitchFamily="34" charset="-120"/>
                  </a:defRPr>
                </a:lvl1pPr>
              </a:lstStyle>
              <a:p>
                <a:pPr marL="87313" indent="-87313"/>
                <a:r>
                  <a:rPr lang="en-US" altLang="zh-TW" sz="1600" dirty="0"/>
                  <a:t>Q</a:t>
                </a:r>
                <a:r>
                  <a:rPr lang="zh-TW" altLang="en-US" sz="1600" dirty="0"/>
                  <a:t>：入營時間怎麼安排</a:t>
                </a:r>
                <a:r>
                  <a:rPr lang="en-US" altLang="zh-TW" sz="1600" dirty="0"/>
                  <a:t>?</a:t>
                </a:r>
                <a:endParaRPr lang="en-US" altLang="ko-KR" sz="1600" dirty="0"/>
              </a:p>
            </p:txBody>
          </p:sp>
        </p:grpSp>
        <p:pic>
          <p:nvPicPr>
            <p:cNvPr id="4" name="圖形 3" descr="日曆 以實心填滿">
              <a:extLst>
                <a:ext uri="{FF2B5EF4-FFF2-40B4-BE49-F238E27FC236}">
                  <a16:creationId xmlns:a16="http://schemas.microsoft.com/office/drawing/2014/main" id="{45108B22-46D7-4C31-365D-BEDDE51A7D6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8121" y="1075531"/>
              <a:ext cx="432000" cy="432000"/>
            </a:xfrm>
            <a:prstGeom prst="rect">
              <a:avLst/>
            </a:prstGeom>
          </p:spPr>
        </p:pic>
      </p:grpSp>
      <p:grpSp>
        <p:nvGrpSpPr>
          <p:cNvPr id="10" name="群組 9">
            <a:extLst>
              <a:ext uri="{FF2B5EF4-FFF2-40B4-BE49-F238E27FC236}">
                <a16:creationId xmlns:a16="http://schemas.microsoft.com/office/drawing/2014/main" id="{6BF19419-0609-437B-A208-248A302E2A08}"/>
              </a:ext>
            </a:extLst>
          </p:cNvPr>
          <p:cNvGrpSpPr/>
          <p:nvPr/>
        </p:nvGrpSpPr>
        <p:grpSpPr>
          <a:xfrm>
            <a:off x="2896585" y="2898554"/>
            <a:ext cx="3306554" cy="2156636"/>
            <a:chOff x="2809766" y="2986864"/>
            <a:chExt cx="3306554" cy="2156636"/>
          </a:xfrm>
        </p:grpSpPr>
        <p:sp>
          <p:nvSpPr>
            <p:cNvPr id="137" name="TextBox 14">
              <a:extLst>
                <a:ext uri="{FF2B5EF4-FFF2-40B4-BE49-F238E27FC236}">
                  <a16:creationId xmlns:a16="http://schemas.microsoft.com/office/drawing/2014/main" id="{94DBA4C9-7E04-414C-92A8-DBFC29E47BA0}"/>
                </a:ext>
              </a:extLst>
            </p:cNvPr>
            <p:cNvSpPr txBox="1"/>
            <p:nvPr/>
          </p:nvSpPr>
          <p:spPr>
            <a:xfrm>
              <a:off x="2809975" y="3327618"/>
              <a:ext cx="3306345" cy="1815882"/>
            </a:xfrm>
            <a:prstGeom prst="rect">
              <a:avLst/>
            </a:prstGeom>
            <a:noFill/>
          </p:spPr>
          <p:txBody>
            <a:bodyPr wrap="square" rtlCol="0">
              <a:spAutoFit/>
            </a:bodyPr>
            <a:lstStyle>
              <a:defPPr>
                <a:defRPr lang="zh-CN"/>
              </a:defPPr>
              <a:lvl1pPr algn="just">
                <a:defRPr b="1">
                  <a:solidFill>
                    <a:schemeClr val="accent1">
                      <a:lumMod val="50000"/>
                    </a:schemeClr>
                  </a:solidFill>
                  <a:latin typeface="微軟正黑體" panose="020B0604030504040204" pitchFamily="34" charset="-120"/>
                  <a:ea typeface="微軟正黑體" panose="020B0604030504040204" pitchFamily="34" charset="-120"/>
                </a:defRPr>
              </a:lvl1pPr>
            </a:lstStyle>
            <a:p>
              <a:r>
                <a:rPr lang="en-US" altLang="zh-TW" sz="1400" dirty="0">
                  <a:solidFill>
                    <a:schemeClr val="accent2">
                      <a:lumMod val="50000"/>
                    </a:schemeClr>
                  </a:solidFill>
                </a:rPr>
                <a:t>A</a:t>
              </a:r>
              <a:r>
                <a:rPr lang="zh-TW" altLang="en-US" sz="1400" dirty="0">
                  <a:solidFill>
                    <a:schemeClr val="accent2">
                      <a:lumMod val="50000"/>
                    </a:schemeClr>
                  </a:solidFill>
                </a:rPr>
                <a:t>：</a:t>
              </a:r>
              <a:endParaRPr lang="en-US" altLang="zh-TW" sz="1400" dirty="0">
                <a:solidFill>
                  <a:schemeClr val="accent2">
                    <a:lumMod val="50000"/>
                  </a:schemeClr>
                </a:solidFill>
              </a:endParaRPr>
            </a:p>
            <a:p>
              <a:pPr marL="171450" indent="-171450">
                <a:buFont typeface="Arial" panose="020B0604020202020204" pitchFamily="34" charset="0"/>
                <a:buChar char="•"/>
              </a:pPr>
              <a:r>
                <a:rPr lang="zh-TW" altLang="en-US" sz="1400" dirty="0">
                  <a:solidFill>
                    <a:schemeClr val="accent2">
                      <a:lumMod val="50000"/>
                    </a:schemeClr>
                  </a:solidFill>
                </a:rPr>
                <a:t>以高級中等學校課程總時數</a:t>
              </a:r>
              <a:r>
                <a:rPr lang="en-US" altLang="zh-TW" sz="1400" dirty="0">
                  <a:solidFill>
                    <a:schemeClr val="accent2">
                      <a:lumMod val="50000"/>
                    </a:schemeClr>
                  </a:solidFill>
                </a:rPr>
                <a:t>56</a:t>
              </a:r>
              <a:r>
                <a:rPr lang="zh-TW" altLang="en-US" sz="1400" dirty="0">
                  <a:solidFill>
                    <a:schemeClr val="accent2">
                      <a:lumMod val="50000"/>
                    </a:schemeClr>
                  </a:solidFill>
                </a:rPr>
                <a:t>小時</a:t>
              </a:r>
              <a:r>
                <a:rPr lang="en-US" altLang="zh-TW" sz="1400" dirty="0">
                  <a:solidFill>
                    <a:schemeClr val="accent2">
                      <a:lumMod val="50000"/>
                    </a:schemeClr>
                  </a:solidFill>
                </a:rPr>
                <a:t>(</a:t>
              </a:r>
              <a:r>
                <a:rPr lang="zh-TW" altLang="en-US" sz="1400" dirty="0">
                  <a:solidFill>
                    <a:schemeClr val="accent2">
                      <a:lumMod val="50000"/>
                    </a:schemeClr>
                  </a:solidFill>
                </a:rPr>
                <a:t>堂</a:t>
              </a:r>
              <a:r>
                <a:rPr lang="en-US" altLang="zh-TW" sz="1400" dirty="0">
                  <a:solidFill>
                    <a:schemeClr val="accent2">
                      <a:lumMod val="50000"/>
                    </a:schemeClr>
                  </a:solidFill>
                </a:rPr>
                <a:t>)</a:t>
              </a:r>
              <a:r>
                <a:rPr lang="zh-TW" altLang="en-US" sz="1400" dirty="0">
                  <a:solidFill>
                    <a:schemeClr val="accent2">
                      <a:lumMod val="50000"/>
                    </a:schemeClr>
                  </a:solidFill>
                </a:rPr>
                <a:t>計算，可折減現役役期</a:t>
              </a:r>
              <a:r>
                <a:rPr lang="en-US" altLang="zh-TW" sz="1400" dirty="0">
                  <a:solidFill>
                    <a:schemeClr val="accent2">
                      <a:lumMod val="50000"/>
                    </a:schemeClr>
                  </a:solidFill>
                </a:rPr>
                <a:t>7</a:t>
              </a:r>
              <a:r>
                <a:rPr lang="zh-TW" altLang="en-US" sz="1400" dirty="0">
                  <a:solidFill>
                    <a:schemeClr val="accent2">
                      <a:lumMod val="50000"/>
                    </a:schemeClr>
                  </a:solidFill>
                </a:rPr>
                <a:t>日；</a:t>
              </a:r>
              <a:endParaRPr lang="en-US" altLang="zh-TW" sz="1400" dirty="0">
                <a:solidFill>
                  <a:schemeClr val="accent2">
                    <a:lumMod val="50000"/>
                  </a:schemeClr>
                </a:solidFill>
              </a:endParaRPr>
            </a:p>
            <a:p>
              <a:pPr marL="171450" indent="-171450">
                <a:buFont typeface="Arial" panose="020B0604020202020204" pitchFamily="34" charset="0"/>
                <a:buChar char="•"/>
              </a:pPr>
              <a:r>
                <a:rPr lang="zh-TW" altLang="en-US" sz="1400" dirty="0">
                  <a:solidFill>
                    <a:schemeClr val="accent2">
                      <a:lumMod val="50000"/>
                    </a:schemeClr>
                  </a:solidFill>
                </a:rPr>
                <a:t>大學課程修滿五門課以</a:t>
              </a:r>
              <a:r>
                <a:rPr lang="en-US" altLang="zh-TW" sz="1400" dirty="0">
                  <a:solidFill>
                    <a:schemeClr val="accent2">
                      <a:lumMod val="50000"/>
                    </a:schemeClr>
                  </a:solidFill>
                </a:rPr>
                <a:t>180</a:t>
              </a:r>
              <a:r>
                <a:rPr lang="zh-TW" altLang="en-US" sz="1400" dirty="0">
                  <a:solidFill>
                    <a:schemeClr val="accent2">
                      <a:lumMod val="50000"/>
                    </a:schemeClr>
                  </a:solidFill>
                </a:rPr>
                <a:t>小時計算，可折減現役役期</a:t>
              </a:r>
              <a:r>
                <a:rPr lang="en-US" altLang="zh-TW" sz="1400" dirty="0">
                  <a:solidFill>
                    <a:schemeClr val="accent2">
                      <a:lumMod val="50000"/>
                    </a:schemeClr>
                  </a:solidFill>
                </a:rPr>
                <a:t>22</a:t>
              </a:r>
              <a:r>
                <a:rPr lang="zh-TW" altLang="en-US" sz="1400" dirty="0">
                  <a:solidFill>
                    <a:schemeClr val="accent2">
                      <a:lumMod val="50000"/>
                    </a:schemeClr>
                  </a:solidFill>
                </a:rPr>
                <a:t>日</a:t>
              </a:r>
              <a:r>
                <a:rPr lang="en-US" altLang="zh-TW" sz="1400" dirty="0">
                  <a:solidFill>
                    <a:schemeClr val="accent2">
                      <a:lumMod val="50000"/>
                    </a:schemeClr>
                  </a:solidFill>
                </a:rPr>
                <a:t>(</a:t>
              </a:r>
              <a:r>
                <a:rPr lang="zh-TW" altLang="en-US" sz="1400" dirty="0">
                  <a:solidFill>
                    <a:schemeClr val="accent2">
                      <a:lumMod val="50000"/>
                    </a:schemeClr>
                  </a:solidFill>
                </a:rPr>
                <a:t>不足一日不列入計算</a:t>
              </a:r>
              <a:r>
                <a:rPr lang="en-US" altLang="zh-TW" sz="1400" dirty="0">
                  <a:solidFill>
                    <a:schemeClr val="accent2">
                      <a:lumMod val="50000"/>
                    </a:schemeClr>
                  </a:solidFill>
                </a:rPr>
                <a:t>)</a:t>
              </a:r>
            </a:p>
            <a:p>
              <a:pPr marL="171450" indent="-171450">
                <a:buFont typeface="Arial" panose="020B0604020202020204" pitchFamily="34" charset="0"/>
                <a:buChar char="•"/>
              </a:pPr>
              <a:r>
                <a:rPr lang="zh-TW" altLang="en-US" sz="1400" dirty="0">
                  <a:solidFill>
                    <a:schemeClr val="accent2">
                      <a:lumMod val="50000"/>
                    </a:schemeClr>
                  </a:solidFill>
                </a:rPr>
                <a:t>高中與大學階段合計可折減現役役期</a:t>
              </a:r>
              <a:r>
                <a:rPr lang="en-US" altLang="zh-TW" sz="1400" dirty="0">
                  <a:solidFill>
                    <a:schemeClr val="accent2">
                      <a:lumMod val="50000"/>
                    </a:schemeClr>
                  </a:solidFill>
                </a:rPr>
                <a:t>29</a:t>
              </a:r>
              <a:r>
                <a:rPr lang="zh-TW" altLang="en-US" sz="1400" dirty="0">
                  <a:solidFill>
                    <a:schemeClr val="accent2">
                      <a:lumMod val="50000"/>
                    </a:schemeClr>
                  </a:solidFill>
                </a:rPr>
                <a:t>日。</a:t>
              </a:r>
              <a:endParaRPr lang="en-US" altLang="ko-KR" sz="1400" dirty="0">
                <a:solidFill>
                  <a:schemeClr val="accent2">
                    <a:lumMod val="50000"/>
                  </a:schemeClr>
                </a:solidFill>
              </a:endParaRPr>
            </a:p>
          </p:txBody>
        </p:sp>
        <p:sp>
          <p:nvSpPr>
            <p:cNvPr id="138" name="TextBox 15">
              <a:extLst>
                <a:ext uri="{FF2B5EF4-FFF2-40B4-BE49-F238E27FC236}">
                  <a16:creationId xmlns:a16="http://schemas.microsoft.com/office/drawing/2014/main" id="{A021DFF5-C974-4941-A018-2C19F82087B7}"/>
                </a:ext>
              </a:extLst>
            </p:cNvPr>
            <p:cNvSpPr txBox="1"/>
            <p:nvPr/>
          </p:nvSpPr>
          <p:spPr>
            <a:xfrm>
              <a:off x="3163699" y="3003207"/>
              <a:ext cx="2904322" cy="584775"/>
            </a:xfrm>
            <a:prstGeom prst="rect">
              <a:avLst/>
            </a:prstGeom>
            <a:noFill/>
          </p:spPr>
          <p:txBody>
            <a:bodyPr wrap="square" rtlCol="0">
              <a:spAutoFit/>
            </a:bodyPr>
            <a:lstStyle>
              <a:defPPr>
                <a:defRPr lang="zh-CN"/>
              </a:defPPr>
              <a:lvl1pPr algn="just">
                <a:defRPr b="1">
                  <a:latin typeface="微軟正黑體" panose="020B0604030504040204" pitchFamily="34" charset="-120"/>
                  <a:ea typeface="微軟正黑體" panose="020B0604030504040204" pitchFamily="34" charset="-120"/>
                </a:defRPr>
              </a:lvl1pPr>
            </a:lstStyle>
            <a:p>
              <a:pPr marL="87313" indent="-87313"/>
              <a:r>
                <a:rPr lang="en-US" altLang="zh-TW" sz="1600" dirty="0"/>
                <a:t>Q</a:t>
              </a:r>
              <a:r>
                <a:rPr lang="zh-TW" altLang="en-US" sz="1600" dirty="0"/>
                <a:t>：如何計算全民國防教育課程之役期折減</a:t>
              </a:r>
              <a:r>
                <a:rPr lang="en-US" altLang="zh-TW" sz="1600" dirty="0"/>
                <a:t>?</a:t>
              </a:r>
              <a:endParaRPr lang="en-US" altLang="ko-KR" sz="1600" dirty="0"/>
            </a:p>
          </p:txBody>
        </p:sp>
        <p:pic>
          <p:nvPicPr>
            <p:cNvPr id="9" name="圖形 8" descr="教室 以實心填滿">
              <a:extLst>
                <a:ext uri="{FF2B5EF4-FFF2-40B4-BE49-F238E27FC236}">
                  <a16:creationId xmlns:a16="http://schemas.microsoft.com/office/drawing/2014/main" id="{2A26F235-4C14-67D2-9E2D-73107232BE8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809766" y="2986864"/>
              <a:ext cx="432000" cy="432000"/>
            </a:xfrm>
            <a:prstGeom prst="rect">
              <a:avLst/>
            </a:prstGeom>
          </p:spPr>
        </p:pic>
      </p:grpSp>
      <p:grpSp>
        <p:nvGrpSpPr>
          <p:cNvPr id="7" name="群組 6">
            <a:extLst>
              <a:ext uri="{FF2B5EF4-FFF2-40B4-BE49-F238E27FC236}">
                <a16:creationId xmlns:a16="http://schemas.microsoft.com/office/drawing/2014/main" id="{1E9333E5-9442-41A8-B22A-922669AE9D44}"/>
              </a:ext>
            </a:extLst>
          </p:cNvPr>
          <p:cNvGrpSpPr/>
          <p:nvPr/>
        </p:nvGrpSpPr>
        <p:grpSpPr>
          <a:xfrm>
            <a:off x="103901" y="2898554"/>
            <a:ext cx="2755407" cy="1928612"/>
            <a:chOff x="54360" y="2948949"/>
            <a:chExt cx="2755407" cy="1928612"/>
          </a:xfrm>
        </p:grpSpPr>
        <p:sp>
          <p:nvSpPr>
            <p:cNvPr id="135" name="TextBox 14">
              <a:extLst>
                <a:ext uri="{FF2B5EF4-FFF2-40B4-BE49-F238E27FC236}">
                  <a16:creationId xmlns:a16="http://schemas.microsoft.com/office/drawing/2014/main" id="{1353A7A1-79DF-4FB0-9632-D207F145D122}"/>
                </a:ext>
              </a:extLst>
            </p:cNvPr>
            <p:cNvSpPr txBox="1"/>
            <p:nvPr/>
          </p:nvSpPr>
          <p:spPr>
            <a:xfrm>
              <a:off x="70241" y="3492566"/>
              <a:ext cx="2569622" cy="1384995"/>
            </a:xfrm>
            <a:prstGeom prst="rect">
              <a:avLst/>
            </a:prstGeom>
            <a:noFill/>
          </p:spPr>
          <p:txBody>
            <a:bodyPr wrap="square" rtlCol="0">
              <a:spAutoFit/>
            </a:bodyPr>
            <a:lstStyle>
              <a:defPPr>
                <a:defRPr lang="zh-CN"/>
              </a:defPPr>
              <a:lvl1pPr algn="just">
                <a:defRPr b="1">
                  <a:solidFill>
                    <a:schemeClr val="accent1">
                      <a:lumMod val="50000"/>
                    </a:schemeClr>
                  </a:solidFill>
                  <a:latin typeface="微軟正黑體" panose="020B0604030504040204" pitchFamily="34" charset="-120"/>
                  <a:ea typeface="微軟正黑體" panose="020B0604030504040204" pitchFamily="34" charset="-120"/>
                </a:defRPr>
              </a:lvl1pPr>
            </a:lstStyle>
            <a:p>
              <a:pPr marL="87313" indent="-87313"/>
              <a:r>
                <a:rPr lang="en-US" altLang="zh-TW" sz="1400" dirty="0">
                  <a:solidFill>
                    <a:schemeClr val="accent2">
                      <a:lumMod val="50000"/>
                    </a:schemeClr>
                  </a:solidFill>
                </a:rPr>
                <a:t>A</a:t>
              </a:r>
              <a:r>
                <a:rPr lang="zh-TW" altLang="en-US" sz="1400" dirty="0">
                  <a:solidFill>
                    <a:schemeClr val="accent2">
                      <a:lumMod val="50000"/>
                    </a:schemeClr>
                  </a:solidFill>
                </a:rPr>
                <a:t>：有服役義務學生如具特殊專長分發國防部有相關徵選機制，下部隊時經徵選後可分發到合適單位。</a:t>
              </a:r>
              <a:r>
                <a:rPr lang="en-US" altLang="zh-TW" sz="1400" dirty="0">
                  <a:solidFill>
                    <a:schemeClr val="accent2">
                      <a:lumMod val="50000"/>
                    </a:schemeClr>
                  </a:solidFill>
                </a:rPr>
                <a:t>94</a:t>
              </a:r>
              <a:r>
                <a:rPr lang="zh-TW" altLang="en-US" sz="1400" dirty="0">
                  <a:solidFill>
                    <a:schemeClr val="accent2">
                      <a:lumMod val="50000"/>
                    </a:schemeClr>
                  </a:solidFill>
                </a:rPr>
                <a:t>年後出生者，僅有因家庭、體格及宗教等因素可申請替代役。</a:t>
              </a:r>
              <a:endParaRPr lang="en-US" altLang="ko-KR" sz="1400" dirty="0">
                <a:solidFill>
                  <a:schemeClr val="accent2">
                    <a:lumMod val="50000"/>
                  </a:schemeClr>
                </a:solidFill>
              </a:endParaRPr>
            </a:p>
          </p:txBody>
        </p:sp>
        <p:sp>
          <p:nvSpPr>
            <p:cNvPr id="136" name="TextBox 15">
              <a:extLst>
                <a:ext uri="{FF2B5EF4-FFF2-40B4-BE49-F238E27FC236}">
                  <a16:creationId xmlns:a16="http://schemas.microsoft.com/office/drawing/2014/main" id="{0EC86519-BF97-4AC6-9E28-D6AFB99E0DDA}"/>
                </a:ext>
              </a:extLst>
            </p:cNvPr>
            <p:cNvSpPr txBox="1"/>
            <p:nvPr/>
          </p:nvSpPr>
          <p:spPr>
            <a:xfrm>
              <a:off x="403075" y="2948949"/>
              <a:ext cx="2406692" cy="584775"/>
            </a:xfrm>
            <a:prstGeom prst="rect">
              <a:avLst/>
            </a:prstGeom>
            <a:noFill/>
          </p:spPr>
          <p:txBody>
            <a:bodyPr wrap="square" rtlCol="0">
              <a:spAutoFit/>
            </a:bodyPr>
            <a:lstStyle>
              <a:defPPr>
                <a:defRPr lang="zh-CN"/>
              </a:defPPr>
              <a:lvl1pPr algn="just">
                <a:defRPr b="1">
                  <a:latin typeface="微軟正黑體" panose="020B0604030504040204" pitchFamily="34" charset="-120"/>
                  <a:ea typeface="微軟正黑體" panose="020B0604030504040204" pitchFamily="34" charset="-120"/>
                </a:defRPr>
              </a:lvl1pPr>
            </a:lstStyle>
            <a:p>
              <a:r>
                <a:rPr lang="en-US" altLang="zh-TW" sz="1600" dirty="0"/>
                <a:t>Q</a:t>
              </a:r>
              <a:r>
                <a:rPr lang="zh-TW" altLang="en-US" sz="1600" dirty="0"/>
                <a:t>：能不能以專長折抵役期？可以當替代役嗎</a:t>
              </a:r>
              <a:r>
                <a:rPr lang="en-US" altLang="zh-TW" sz="1600" dirty="0"/>
                <a:t>?</a:t>
              </a:r>
              <a:endParaRPr lang="en-US" altLang="ko-KR" sz="1600" dirty="0"/>
            </a:p>
          </p:txBody>
        </p:sp>
        <p:pic>
          <p:nvPicPr>
            <p:cNvPr id="11" name="圖形 10" descr="徽章 (問號) 以實心填滿">
              <a:extLst>
                <a:ext uri="{FF2B5EF4-FFF2-40B4-BE49-F238E27FC236}">
                  <a16:creationId xmlns:a16="http://schemas.microsoft.com/office/drawing/2014/main" id="{3B02886B-C769-48BC-B240-95285D0FA8E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4360" y="2981690"/>
              <a:ext cx="432000" cy="432000"/>
            </a:xfrm>
            <a:prstGeom prst="rect">
              <a:avLst/>
            </a:prstGeom>
          </p:spPr>
        </p:pic>
      </p:grpSp>
      <p:grpSp>
        <p:nvGrpSpPr>
          <p:cNvPr id="12" name="群組 11">
            <a:extLst>
              <a:ext uri="{FF2B5EF4-FFF2-40B4-BE49-F238E27FC236}">
                <a16:creationId xmlns:a16="http://schemas.microsoft.com/office/drawing/2014/main" id="{584F1520-3E9C-4DB1-BEFE-758DE0351499}"/>
              </a:ext>
            </a:extLst>
          </p:cNvPr>
          <p:cNvGrpSpPr/>
          <p:nvPr/>
        </p:nvGrpSpPr>
        <p:grpSpPr>
          <a:xfrm>
            <a:off x="6240625" y="2894997"/>
            <a:ext cx="2827555" cy="1391466"/>
            <a:chOff x="6248712" y="2962193"/>
            <a:chExt cx="2827555" cy="1391466"/>
          </a:xfrm>
        </p:grpSpPr>
        <p:sp>
          <p:nvSpPr>
            <p:cNvPr id="139" name="TextBox 14">
              <a:extLst>
                <a:ext uri="{FF2B5EF4-FFF2-40B4-BE49-F238E27FC236}">
                  <a16:creationId xmlns:a16="http://schemas.microsoft.com/office/drawing/2014/main" id="{18286BD2-0756-439C-AAF9-F72370448284}"/>
                </a:ext>
              </a:extLst>
            </p:cNvPr>
            <p:cNvSpPr txBox="1"/>
            <p:nvPr/>
          </p:nvSpPr>
          <p:spPr>
            <a:xfrm>
              <a:off x="6400440" y="3614995"/>
              <a:ext cx="2675827" cy="738664"/>
            </a:xfrm>
            <a:prstGeom prst="rect">
              <a:avLst/>
            </a:prstGeom>
            <a:noFill/>
          </p:spPr>
          <p:txBody>
            <a:bodyPr wrap="square" rtlCol="0">
              <a:spAutoFit/>
            </a:bodyPr>
            <a:lstStyle>
              <a:defPPr>
                <a:defRPr lang="zh-CN"/>
              </a:defPPr>
              <a:lvl1pPr algn="just">
                <a:defRPr b="1">
                  <a:solidFill>
                    <a:schemeClr val="accent1">
                      <a:lumMod val="50000"/>
                    </a:schemeClr>
                  </a:solidFill>
                  <a:latin typeface="微軟正黑體" panose="020B0604030504040204" pitchFamily="34" charset="-120"/>
                  <a:ea typeface="微軟正黑體" panose="020B0604030504040204" pitchFamily="34" charset="-120"/>
                </a:defRPr>
              </a:lvl1pPr>
            </a:lstStyle>
            <a:p>
              <a:pPr marL="87313" indent="-87313"/>
              <a:r>
                <a:rPr lang="en-US" altLang="zh-TW" sz="1400" dirty="0">
                  <a:solidFill>
                    <a:schemeClr val="accent2">
                      <a:lumMod val="50000"/>
                    </a:schemeClr>
                  </a:solidFill>
                </a:rPr>
                <a:t>A</a:t>
              </a:r>
              <a:r>
                <a:rPr lang="zh-TW" altLang="en-US" sz="1400" dirty="0">
                  <a:solidFill>
                    <a:schemeClr val="accent2">
                      <a:lumMod val="50000"/>
                    </a:schemeClr>
                  </a:solidFill>
                </a:rPr>
                <a:t>：國防部</a:t>
              </a:r>
              <a:r>
                <a:rPr lang="zh-TW" altLang="en-US" sz="1400">
                  <a:solidFill>
                    <a:schemeClr val="accent2">
                      <a:lumMod val="50000"/>
                    </a:schemeClr>
                  </a:solidFill>
                </a:rPr>
                <a:t>表示現行服役為</a:t>
              </a:r>
              <a:r>
                <a:rPr lang="zh-TW" altLang="en-US" sz="1400" dirty="0">
                  <a:solidFill>
                    <a:schemeClr val="accent2">
                      <a:lumMod val="50000"/>
                    </a:schemeClr>
                  </a:solidFill>
                </a:rPr>
                <a:t>周休二日，倘有升學考試應考需求，可以假日留營作為休假之調度。</a:t>
              </a:r>
              <a:endParaRPr lang="en-US" altLang="ko-KR" sz="1400" dirty="0">
                <a:solidFill>
                  <a:schemeClr val="accent2">
                    <a:lumMod val="50000"/>
                  </a:schemeClr>
                </a:solidFill>
              </a:endParaRPr>
            </a:p>
          </p:txBody>
        </p:sp>
        <p:sp>
          <p:nvSpPr>
            <p:cNvPr id="140" name="TextBox 15">
              <a:extLst>
                <a:ext uri="{FF2B5EF4-FFF2-40B4-BE49-F238E27FC236}">
                  <a16:creationId xmlns:a16="http://schemas.microsoft.com/office/drawing/2014/main" id="{BD5E1BBC-9B6C-443F-A4F2-7765EC6BB536}"/>
                </a:ext>
              </a:extLst>
            </p:cNvPr>
            <p:cNvSpPr txBox="1"/>
            <p:nvPr/>
          </p:nvSpPr>
          <p:spPr>
            <a:xfrm>
              <a:off x="6583290" y="3005955"/>
              <a:ext cx="2424951" cy="584775"/>
            </a:xfrm>
            <a:prstGeom prst="rect">
              <a:avLst/>
            </a:prstGeom>
            <a:noFill/>
          </p:spPr>
          <p:txBody>
            <a:bodyPr wrap="square" rtlCol="0">
              <a:spAutoFit/>
            </a:bodyPr>
            <a:lstStyle>
              <a:defPPr>
                <a:defRPr lang="zh-CN"/>
              </a:defPPr>
              <a:lvl1pPr algn="just">
                <a:defRPr b="1">
                  <a:latin typeface="微軟正黑體" panose="020B0604030504040204" pitchFamily="34" charset="-120"/>
                  <a:ea typeface="微軟正黑體" panose="020B0604030504040204" pitchFamily="34" charset="-120"/>
                </a:defRPr>
              </a:lvl1pPr>
            </a:lstStyle>
            <a:p>
              <a:pPr marL="87313" indent="-87313"/>
              <a:r>
                <a:rPr lang="en-US" altLang="zh-TW" sz="1600" dirty="0"/>
                <a:t>Q</a:t>
              </a:r>
              <a:r>
                <a:rPr lang="zh-TW" altLang="en-US" sz="1600" dirty="0"/>
                <a:t>：升學考試得否比照國家考試以公假方式請假</a:t>
              </a:r>
              <a:r>
                <a:rPr lang="en-US" altLang="zh-TW" sz="1600" dirty="0"/>
                <a:t>?</a:t>
              </a:r>
              <a:endParaRPr lang="en-US" altLang="ko-KR" sz="1600" dirty="0"/>
            </a:p>
          </p:txBody>
        </p:sp>
        <p:pic>
          <p:nvPicPr>
            <p:cNvPr id="13" name="圖形 12" descr="報紙 以實心填滿">
              <a:extLst>
                <a:ext uri="{FF2B5EF4-FFF2-40B4-BE49-F238E27FC236}">
                  <a16:creationId xmlns:a16="http://schemas.microsoft.com/office/drawing/2014/main" id="{90335009-4497-34D4-6BE0-26D81141658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248712" y="2962193"/>
              <a:ext cx="432000" cy="432000"/>
            </a:xfrm>
            <a:prstGeom prst="rect">
              <a:avLst/>
            </a:prstGeom>
          </p:spPr>
        </p:pic>
      </p:grpSp>
      <p:grpSp>
        <p:nvGrpSpPr>
          <p:cNvPr id="3" name="群組 2">
            <a:extLst>
              <a:ext uri="{FF2B5EF4-FFF2-40B4-BE49-F238E27FC236}">
                <a16:creationId xmlns:a16="http://schemas.microsoft.com/office/drawing/2014/main" id="{30F55771-EEFC-412C-8574-28308AEB488F}"/>
              </a:ext>
            </a:extLst>
          </p:cNvPr>
          <p:cNvGrpSpPr/>
          <p:nvPr/>
        </p:nvGrpSpPr>
        <p:grpSpPr>
          <a:xfrm>
            <a:off x="2762668" y="722387"/>
            <a:ext cx="3293087" cy="1784161"/>
            <a:chOff x="2774934" y="988768"/>
            <a:chExt cx="3293087" cy="1784161"/>
          </a:xfrm>
        </p:grpSpPr>
        <p:sp>
          <p:nvSpPr>
            <p:cNvPr id="131" name="TextBox 14">
              <a:extLst>
                <a:ext uri="{FF2B5EF4-FFF2-40B4-BE49-F238E27FC236}">
                  <a16:creationId xmlns:a16="http://schemas.microsoft.com/office/drawing/2014/main" id="{8A141A8F-5252-4D36-B920-DC36A8797586}"/>
                </a:ext>
              </a:extLst>
            </p:cNvPr>
            <p:cNvSpPr txBox="1"/>
            <p:nvPr/>
          </p:nvSpPr>
          <p:spPr>
            <a:xfrm>
              <a:off x="2871574" y="1387934"/>
              <a:ext cx="3196447" cy="1384995"/>
            </a:xfrm>
            <a:prstGeom prst="rect">
              <a:avLst/>
            </a:prstGeom>
            <a:noFill/>
          </p:spPr>
          <p:txBody>
            <a:bodyPr wrap="square" rtlCol="0">
              <a:spAutoFit/>
            </a:bodyPr>
            <a:lstStyle>
              <a:defPPr>
                <a:defRPr lang="zh-CN"/>
              </a:defPPr>
              <a:lvl1pPr algn="just">
                <a:defRPr b="1">
                  <a:solidFill>
                    <a:schemeClr val="accent1">
                      <a:lumMod val="50000"/>
                    </a:schemeClr>
                  </a:solidFill>
                  <a:latin typeface="微軟正黑體" panose="020B0604030504040204" pitchFamily="34" charset="-120"/>
                  <a:ea typeface="微軟正黑體" panose="020B0604030504040204" pitchFamily="34" charset="-120"/>
                </a:defRPr>
              </a:lvl1pPr>
            </a:lstStyle>
            <a:p>
              <a:pPr marL="87313" indent="-87313"/>
              <a:r>
                <a:rPr lang="en-US" altLang="zh-TW" sz="1400" dirty="0">
                  <a:solidFill>
                    <a:schemeClr val="accent2">
                      <a:lumMod val="50000"/>
                    </a:schemeClr>
                  </a:solidFill>
                </a:rPr>
                <a:t>A</a:t>
              </a:r>
              <a:r>
                <a:rPr lang="zh-TW" altLang="en-US" sz="1400" dirty="0">
                  <a:solidFill>
                    <a:schemeClr val="accent2">
                      <a:lumMod val="50000"/>
                    </a:schemeClr>
                  </a:solidFill>
                </a:rPr>
                <a:t>：依徵兵規則第</a:t>
              </a:r>
              <a:r>
                <a:rPr lang="en-US" altLang="zh-TW" sz="1400" dirty="0">
                  <a:solidFill>
                    <a:schemeClr val="accent2">
                      <a:lumMod val="50000"/>
                    </a:schemeClr>
                  </a:solidFill>
                </a:rPr>
                <a:t>32</a:t>
              </a:r>
              <a:r>
                <a:rPr lang="zh-TW" altLang="en-US" sz="1400" dirty="0">
                  <a:solidFill>
                    <a:schemeClr val="accent2">
                      <a:lumMod val="50000"/>
                    </a:schemeClr>
                  </a:solidFill>
                </a:rPr>
                <a:t>條，新訓驗退為報到</a:t>
              </a:r>
              <a:r>
                <a:rPr lang="en-US" altLang="zh-TW" sz="1400" dirty="0">
                  <a:solidFill>
                    <a:schemeClr val="accent2">
                      <a:lumMod val="50000"/>
                    </a:schemeClr>
                  </a:solidFill>
                </a:rPr>
                <a:t>30</a:t>
              </a:r>
              <a:r>
                <a:rPr lang="zh-TW" altLang="en-US" sz="1400" dirty="0">
                  <a:solidFill>
                    <a:schemeClr val="accent2">
                      <a:lumMod val="50000"/>
                    </a:schemeClr>
                  </a:solidFill>
                </a:rPr>
                <a:t>日內，較無學期銜接問題，應入原肄業教學單位銜接學習。在營期間逾</a:t>
              </a:r>
              <a:r>
                <a:rPr lang="en-US" altLang="zh-TW" sz="1400" dirty="0">
                  <a:solidFill>
                    <a:schemeClr val="accent2">
                      <a:lumMod val="50000"/>
                    </a:schemeClr>
                  </a:solidFill>
                </a:rPr>
                <a:t>30</a:t>
              </a:r>
              <a:r>
                <a:rPr lang="zh-TW" altLang="en-US" sz="1400" dirty="0">
                  <a:solidFill>
                    <a:schemeClr val="accent2">
                      <a:lumMod val="50000"/>
                    </a:schemeClr>
                  </a:solidFill>
                </a:rPr>
                <a:t>日並依兵役法第</a:t>
              </a:r>
              <a:r>
                <a:rPr lang="en-US" altLang="zh-TW" sz="1400" dirty="0">
                  <a:solidFill>
                    <a:schemeClr val="accent2">
                      <a:lumMod val="50000"/>
                    </a:schemeClr>
                  </a:solidFill>
                </a:rPr>
                <a:t>20</a:t>
              </a:r>
              <a:r>
                <a:rPr lang="zh-TW" altLang="en-US" sz="1400" dirty="0">
                  <a:solidFill>
                    <a:schemeClr val="accent2">
                      <a:lumMod val="50000"/>
                    </a:schemeClr>
                  </a:solidFill>
                </a:rPr>
                <a:t>條辦理因病停役者，由學校協助學生依其就醫或休養需求，安排後續康復之復學規劃。</a:t>
              </a:r>
              <a:endParaRPr lang="en-US" altLang="ko-KR" sz="1400" dirty="0">
                <a:solidFill>
                  <a:schemeClr val="accent2">
                    <a:lumMod val="50000"/>
                  </a:schemeClr>
                </a:solidFill>
              </a:endParaRPr>
            </a:p>
          </p:txBody>
        </p:sp>
        <p:pic>
          <p:nvPicPr>
            <p:cNvPr id="15" name="圖形 14" descr="跳動的心 以實心填滿">
              <a:extLst>
                <a:ext uri="{FF2B5EF4-FFF2-40B4-BE49-F238E27FC236}">
                  <a16:creationId xmlns:a16="http://schemas.microsoft.com/office/drawing/2014/main" id="{3E0FDE42-FD4C-F708-0DA2-E659D469483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rot="20945766">
              <a:off x="2774934" y="988768"/>
              <a:ext cx="546920" cy="546920"/>
            </a:xfrm>
            <a:prstGeom prst="rect">
              <a:avLst/>
            </a:prstGeom>
          </p:spPr>
        </p:pic>
        <p:sp>
          <p:nvSpPr>
            <p:cNvPr id="132" name="TextBox 15">
              <a:extLst>
                <a:ext uri="{FF2B5EF4-FFF2-40B4-BE49-F238E27FC236}">
                  <a16:creationId xmlns:a16="http://schemas.microsoft.com/office/drawing/2014/main" id="{ACCDF2B6-6D75-409D-B663-10FA8CD5E360}"/>
                </a:ext>
              </a:extLst>
            </p:cNvPr>
            <p:cNvSpPr txBox="1"/>
            <p:nvPr/>
          </p:nvSpPr>
          <p:spPr>
            <a:xfrm>
              <a:off x="3025766" y="1119071"/>
              <a:ext cx="3005023" cy="338554"/>
            </a:xfrm>
            <a:prstGeom prst="rect">
              <a:avLst/>
            </a:prstGeom>
            <a:noFill/>
          </p:spPr>
          <p:txBody>
            <a:bodyPr wrap="square" rtlCol="0">
              <a:spAutoFit/>
            </a:bodyPr>
            <a:lstStyle>
              <a:defPPr>
                <a:defRPr lang="zh-CN"/>
              </a:defPPr>
              <a:lvl1pPr algn="just">
                <a:defRPr b="1">
                  <a:latin typeface="微軟正黑體" panose="020B0604030504040204" pitchFamily="34" charset="-120"/>
                  <a:ea typeface="微軟正黑體" panose="020B0604030504040204" pitchFamily="34" charset="-120"/>
                </a:defRPr>
              </a:lvl1pPr>
            </a:lstStyle>
            <a:p>
              <a:r>
                <a:rPr lang="en-US" altLang="zh-TW" sz="1600" dirty="0"/>
                <a:t>Q</a:t>
              </a:r>
              <a:r>
                <a:rPr lang="zh-TW" altLang="en-US" sz="1600" dirty="0"/>
                <a:t>：中途驗退與停役的學期銜接</a:t>
              </a:r>
              <a:r>
                <a:rPr lang="en-US" altLang="zh-TW" sz="1600" dirty="0"/>
                <a:t>?</a:t>
              </a:r>
            </a:p>
          </p:txBody>
        </p:sp>
      </p:grpSp>
    </p:spTree>
    <p:extLst>
      <p:ext uri="{BB962C8B-B14F-4D97-AF65-F5344CB8AC3E}">
        <p14:creationId xmlns:p14="http://schemas.microsoft.com/office/powerpoint/2010/main" val="3604911730"/>
      </p:ext>
    </p:extLst>
  </p:cSld>
  <p:clrMapOvr>
    <a:masterClrMapping/>
  </p:clrMapOvr>
  <p:transition spd="med">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淘宝店chenying0907 1">
            <a:extLst>
              <a:ext uri="{FF2B5EF4-FFF2-40B4-BE49-F238E27FC236}">
                <a16:creationId xmlns:a16="http://schemas.microsoft.com/office/drawing/2014/main" id="{863EF107-A8FF-C040-B073-3C149B3BB3F8}"/>
              </a:ext>
            </a:extLst>
          </p:cNvPr>
          <p:cNvGrpSpPr/>
          <p:nvPr>
            <p:custDataLst>
              <p:tags r:id="rId1"/>
            </p:custDataLst>
          </p:nvPr>
        </p:nvGrpSpPr>
        <p:grpSpPr>
          <a:xfrm>
            <a:off x="-4763" y="3169920"/>
            <a:ext cx="9153526" cy="1983106"/>
            <a:chOff x="-4763" y="1841500"/>
            <a:chExt cx="9153526" cy="3311526"/>
          </a:xfrm>
        </p:grpSpPr>
        <p:sp>
          <p:nvSpPr>
            <p:cNvPr id="5" name="淘宝店chenying0907 36">
              <a:extLst>
                <a:ext uri="{FF2B5EF4-FFF2-40B4-BE49-F238E27FC236}">
                  <a16:creationId xmlns:a16="http://schemas.microsoft.com/office/drawing/2014/main" id="{3887F81D-CFCF-164C-82D9-44D3BB8A6068}"/>
                </a:ext>
              </a:extLst>
            </p:cNvPr>
            <p:cNvSpPr>
              <a:spLocks/>
            </p:cNvSpPr>
            <p:nvPr/>
          </p:nvSpPr>
          <p:spPr bwMode="auto">
            <a:xfrm>
              <a:off x="3036887" y="3662363"/>
              <a:ext cx="4049713" cy="1490663"/>
            </a:xfrm>
            <a:custGeom>
              <a:avLst/>
              <a:gdLst>
                <a:gd name="T0" fmla="*/ 1369 w 2551"/>
                <a:gd name="T1" fmla="*/ 939 h 939"/>
                <a:gd name="T2" fmla="*/ 2551 w 2551"/>
                <a:gd name="T3" fmla="*/ 442 h 939"/>
                <a:gd name="T4" fmla="*/ 2485 w 2551"/>
                <a:gd name="T5" fmla="*/ 0 h 939"/>
                <a:gd name="T6" fmla="*/ 0 w 2551"/>
                <a:gd name="T7" fmla="*/ 295 h 939"/>
                <a:gd name="T8" fmla="*/ 745 w 2551"/>
                <a:gd name="T9" fmla="*/ 939 h 939"/>
                <a:gd name="T10" fmla="*/ 1369 w 2551"/>
                <a:gd name="T11" fmla="*/ 939 h 939"/>
              </a:gdLst>
              <a:ahLst/>
              <a:cxnLst>
                <a:cxn ang="0">
                  <a:pos x="T0" y="T1"/>
                </a:cxn>
                <a:cxn ang="0">
                  <a:pos x="T2" y="T3"/>
                </a:cxn>
                <a:cxn ang="0">
                  <a:pos x="T4" y="T5"/>
                </a:cxn>
                <a:cxn ang="0">
                  <a:pos x="T6" y="T7"/>
                </a:cxn>
                <a:cxn ang="0">
                  <a:pos x="T8" y="T9"/>
                </a:cxn>
                <a:cxn ang="0">
                  <a:pos x="T10" y="T11"/>
                </a:cxn>
              </a:cxnLst>
              <a:rect l="0" t="0" r="r" b="b"/>
              <a:pathLst>
                <a:path w="2551" h="939">
                  <a:moveTo>
                    <a:pt x="1369" y="939"/>
                  </a:moveTo>
                  <a:lnTo>
                    <a:pt x="2551" y="442"/>
                  </a:lnTo>
                  <a:lnTo>
                    <a:pt x="2485" y="0"/>
                  </a:lnTo>
                  <a:lnTo>
                    <a:pt x="0" y="295"/>
                  </a:lnTo>
                  <a:lnTo>
                    <a:pt x="745" y="939"/>
                  </a:lnTo>
                  <a:lnTo>
                    <a:pt x="1369" y="939"/>
                  </a:lnTo>
                  <a:close/>
                </a:path>
              </a:pathLst>
            </a:custGeom>
            <a:solidFill>
              <a:srgbClr val="D9AB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淘宝店chenying0907 37">
              <a:extLst>
                <a:ext uri="{FF2B5EF4-FFF2-40B4-BE49-F238E27FC236}">
                  <a16:creationId xmlns:a16="http://schemas.microsoft.com/office/drawing/2014/main" id="{2CE50218-CFAC-0D4D-AD4A-0C8CB51A5698}"/>
                </a:ext>
              </a:extLst>
            </p:cNvPr>
            <p:cNvSpPr>
              <a:spLocks/>
            </p:cNvSpPr>
            <p:nvPr/>
          </p:nvSpPr>
          <p:spPr bwMode="auto">
            <a:xfrm>
              <a:off x="379412" y="1841500"/>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AC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淘宝店chenying0907 38">
              <a:extLst>
                <a:ext uri="{FF2B5EF4-FFF2-40B4-BE49-F238E27FC236}">
                  <a16:creationId xmlns:a16="http://schemas.microsoft.com/office/drawing/2014/main" id="{6A2A6D46-8265-1C4D-9EEE-1D885EA05EDD}"/>
                </a:ext>
              </a:extLst>
            </p:cNvPr>
            <p:cNvSpPr>
              <a:spLocks/>
            </p:cNvSpPr>
            <p:nvPr/>
          </p:nvSpPr>
          <p:spPr bwMode="auto">
            <a:xfrm>
              <a:off x="-4763" y="1841500"/>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淘宝店chenying0907 39">
              <a:extLst>
                <a:ext uri="{FF2B5EF4-FFF2-40B4-BE49-F238E27FC236}">
                  <a16:creationId xmlns:a16="http://schemas.microsoft.com/office/drawing/2014/main" id="{32C51062-A3D2-244C-91E3-FB99EF272529}"/>
                </a:ext>
              </a:extLst>
            </p:cNvPr>
            <p:cNvSpPr>
              <a:spLocks/>
            </p:cNvSpPr>
            <p:nvPr/>
          </p:nvSpPr>
          <p:spPr bwMode="auto">
            <a:xfrm>
              <a:off x="-4763" y="4770438"/>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B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淘宝店chenying0907 40">
              <a:extLst>
                <a:ext uri="{FF2B5EF4-FFF2-40B4-BE49-F238E27FC236}">
                  <a16:creationId xmlns:a16="http://schemas.microsoft.com/office/drawing/2014/main" id="{7E5507D1-4965-1F45-9EBE-C9F9868EEB6D}"/>
                </a:ext>
              </a:extLst>
            </p:cNvPr>
            <p:cNvSpPr>
              <a:spLocks/>
            </p:cNvSpPr>
            <p:nvPr/>
          </p:nvSpPr>
          <p:spPr bwMode="auto">
            <a:xfrm>
              <a:off x="5210175" y="3490913"/>
              <a:ext cx="3938588" cy="1662113"/>
            </a:xfrm>
            <a:custGeom>
              <a:avLst/>
              <a:gdLst>
                <a:gd name="T0" fmla="*/ 0 w 2481"/>
                <a:gd name="T1" fmla="*/ 1047 h 1047"/>
                <a:gd name="T2" fmla="*/ 1254 w 2481"/>
                <a:gd name="T3" fmla="*/ 1047 h 1047"/>
                <a:gd name="T4" fmla="*/ 1868 w 2481"/>
                <a:gd name="T5" fmla="*/ 1047 h 1047"/>
                <a:gd name="T6" fmla="*/ 2481 w 2481"/>
                <a:gd name="T7" fmla="*/ 263 h 1047"/>
                <a:gd name="T8" fmla="*/ 2481 w 2481"/>
                <a:gd name="T9" fmla="*/ 0 h 1047"/>
                <a:gd name="T10" fmla="*/ 0 w 2481"/>
                <a:gd name="T11" fmla="*/ 1047 h 1047"/>
              </a:gdLst>
              <a:ahLst/>
              <a:cxnLst>
                <a:cxn ang="0">
                  <a:pos x="T0" y="T1"/>
                </a:cxn>
                <a:cxn ang="0">
                  <a:pos x="T2" y="T3"/>
                </a:cxn>
                <a:cxn ang="0">
                  <a:pos x="T4" y="T5"/>
                </a:cxn>
                <a:cxn ang="0">
                  <a:pos x="T6" y="T7"/>
                </a:cxn>
                <a:cxn ang="0">
                  <a:pos x="T8" y="T9"/>
                </a:cxn>
                <a:cxn ang="0">
                  <a:pos x="T10" y="T11"/>
                </a:cxn>
              </a:cxnLst>
              <a:rect l="0" t="0" r="r" b="b"/>
              <a:pathLst>
                <a:path w="2481" h="1047">
                  <a:moveTo>
                    <a:pt x="0" y="1047"/>
                  </a:moveTo>
                  <a:lnTo>
                    <a:pt x="1254" y="1047"/>
                  </a:lnTo>
                  <a:lnTo>
                    <a:pt x="1868" y="1047"/>
                  </a:lnTo>
                  <a:lnTo>
                    <a:pt x="2481" y="263"/>
                  </a:lnTo>
                  <a:lnTo>
                    <a:pt x="2481" y="0"/>
                  </a:lnTo>
                  <a:lnTo>
                    <a:pt x="0" y="1047"/>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淘宝店chenying0907 41">
              <a:extLst>
                <a:ext uri="{FF2B5EF4-FFF2-40B4-BE49-F238E27FC236}">
                  <a16:creationId xmlns:a16="http://schemas.microsoft.com/office/drawing/2014/main" id="{1CA268EF-A7FB-114D-96A2-1E7D2B50A559}"/>
                </a:ext>
              </a:extLst>
            </p:cNvPr>
            <p:cNvSpPr>
              <a:spLocks/>
            </p:cNvSpPr>
            <p:nvPr/>
          </p:nvSpPr>
          <p:spPr bwMode="auto">
            <a:xfrm>
              <a:off x="6965950" y="3490912"/>
              <a:ext cx="2182813" cy="873126"/>
            </a:xfrm>
            <a:custGeom>
              <a:avLst/>
              <a:gdLst>
                <a:gd name="T0" fmla="*/ 0 w 1375"/>
                <a:gd name="T1" fmla="*/ 126 h 634"/>
                <a:gd name="T2" fmla="*/ 76 w 1375"/>
                <a:gd name="T3" fmla="*/ 634 h 634"/>
                <a:gd name="T4" fmla="*/ 1375 w 1375"/>
                <a:gd name="T5" fmla="*/ 84 h 634"/>
                <a:gd name="T6" fmla="*/ 1375 w 1375"/>
                <a:gd name="T7" fmla="*/ 36 h 634"/>
                <a:gd name="T8" fmla="*/ 1375 w 1375"/>
                <a:gd name="T9" fmla="*/ 0 h 634"/>
                <a:gd name="T10" fmla="*/ 0 w 1375"/>
                <a:gd name="T11" fmla="*/ 126 h 634"/>
              </a:gdLst>
              <a:ahLst/>
              <a:cxnLst>
                <a:cxn ang="0">
                  <a:pos x="T0" y="T1"/>
                </a:cxn>
                <a:cxn ang="0">
                  <a:pos x="T2" y="T3"/>
                </a:cxn>
                <a:cxn ang="0">
                  <a:pos x="T4" y="T5"/>
                </a:cxn>
                <a:cxn ang="0">
                  <a:pos x="T6" y="T7"/>
                </a:cxn>
                <a:cxn ang="0">
                  <a:pos x="T8" y="T9"/>
                </a:cxn>
                <a:cxn ang="0">
                  <a:pos x="T10" y="T11"/>
                </a:cxn>
              </a:cxnLst>
              <a:rect l="0" t="0" r="r" b="b"/>
              <a:pathLst>
                <a:path w="1375" h="634">
                  <a:moveTo>
                    <a:pt x="0" y="126"/>
                  </a:moveTo>
                  <a:lnTo>
                    <a:pt x="76" y="634"/>
                  </a:lnTo>
                  <a:lnTo>
                    <a:pt x="1375" y="84"/>
                  </a:lnTo>
                  <a:lnTo>
                    <a:pt x="1375" y="36"/>
                  </a:lnTo>
                  <a:lnTo>
                    <a:pt x="1375" y="0"/>
                  </a:lnTo>
                  <a:lnTo>
                    <a:pt x="0" y="126"/>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Google Shape;621;p25"/>
          <p:cNvSpPr txBox="1"/>
          <p:nvPr/>
        </p:nvSpPr>
        <p:spPr>
          <a:xfrm>
            <a:off x="1440586" y="1491025"/>
            <a:ext cx="6262827" cy="923289"/>
          </a:xfrm>
          <a:prstGeom prst="rect">
            <a:avLst/>
          </a:prstGeom>
          <a:noFill/>
          <a:ln>
            <a:noFill/>
          </a:ln>
        </p:spPr>
        <p:txBody>
          <a:bodyPr spcFirstLastPara="1" wrap="square" lIns="91425" tIns="45700" rIns="91425" bIns="45700" anchor="t" anchorCtr="0">
            <a:spAutoFit/>
          </a:bodyPr>
          <a:lstStyle/>
          <a:p>
            <a:pPr algn="ctr">
              <a:buSzPts val="5400"/>
            </a:pPr>
            <a:r>
              <a:rPr lang="zh-TW" altLang="en-US" sz="5400" b="1" dirty="0">
                <a:latin typeface="Microsoft JhengHei"/>
                <a:ea typeface="Microsoft JhengHei"/>
                <a:cs typeface="Microsoft JhengHei"/>
                <a:sym typeface="Microsoft JhengHei"/>
              </a:rPr>
              <a:t>簡報結束</a:t>
            </a:r>
            <a:endParaRPr lang="en-US" altLang="zh-TW" sz="5400" b="1" dirty="0">
              <a:latin typeface="Microsoft JhengHei"/>
              <a:ea typeface="Microsoft JhengHei"/>
              <a:cs typeface="Microsoft JhengHei"/>
              <a:sym typeface="Microsoft JhengHei"/>
            </a:endParaRPr>
          </a:p>
        </p:txBody>
      </p:sp>
      <p:pic>
        <p:nvPicPr>
          <p:cNvPr id="1026" name="Picture 2">
            <a:extLst>
              <a:ext uri="{FF2B5EF4-FFF2-40B4-BE49-F238E27FC236}">
                <a16:creationId xmlns:a16="http://schemas.microsoft.com/office/drawing/2014/main" id="{DD8F7D89-E80D-C62E-09E4-772D542F98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1726" y="2729186"/>
            <a:ext cx="1091704" cy="1091704"/>
          </a:xfrm>
          <a:prstGeom prst="rect">
            <a:avLst/>
          </a:prstGeom>
          <a:noFill/>
          <a:extLst>
            <a:ext uri="{909E8E84-426E-40DD-AFC4-6F175D3DCCD1}">
              <a14:hiddenFill xmlns:a14="http://schemas.microsoft.com/office/drawing/2010/main">
                <a:solidFill>
                  <a:srgbClr val="FFFFFF"/>
                </a:solidFill>
              </a14:hiddenFill>
            </a:ext>
          </a:extLst>
        </p:spPr>
      </p:pic>
      <p:sp>
        <p:nvSpPr>
          <p:cNvPr id="2" name="文字方塊 1">
            <a:extLst>
              <a:ext uri="{FF2B5EF4-FFF2-40B4-BE49-F238E27FC236}">
                <a16:creationId xmlns:a16="http://schemas.microsoft.com/office/drawing/2014/main" id="{CC4516A8-DEBD-E372-8D20-EE922BE02FE3}"/>
              </a:ext>
            </a:extLst>
          </p:cNvPr>
          <p:cNvSpPr txBox="1"/>
          <p:nvPr/>
        </p:nvSpPr>
        <p:spPr>
          <a:xfrm>
            <a:off x="6438714" y="3857588"/>
            <a:ext cx="2457728" cy="300082"/>
          </a:xfrm>
          <a:prstGeom prst="rect">
            <a:avLst/>
          </a:prstGeom>
          <a:noFill/>
        </p:spPr>
        <p:txBody>
          <a:bodyPr wrap="square" rtlCol="0">
            <a:spAutoFit/>
          </a:bodyPr>
          <a:lstStyle/>
          <a:p>
            <a:pPr algn="ctr"/>
            <a:r>
              <a:rPr lang="zh-TW" altLang="en-US" dirty="0">
                <a:latin typeface="微軟正黑體" panose="020B0604030504040204" pitchFamily="34" charset="-120"/>
                <a:ea typeface="微軟正黑體" panose="020B0604030504040204" pitchFamily="34" charset="-120"/>
              </a:rPr>
              <a:t>本部高等教育司資料下載區</a:t>
            </a:r>
          </a:p>
        </p:txBody>
      </p:sp>
    </p:spTree>
    <p:extLst>
      <p:ext uri="{BB962C8B-B14F-4D97-AF65-F5344CB8AC3E}">
        <p14:creationId xmlns:p14="http://schemas.microsoft.com/office/powerpoint/2010/main" val="2876917381"/>
      </p:ext>
    </p:extLst>
  </p:cSld>
  <p:clrMapOvr>
    <a:masterClrMapping/>
  </p:clrMapOvr>
  <p:transition spd="med">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群組 1"/>
          <p:cNvGrpSpPr/>
          <p:nvPr/>
        </p:nvGrpSpPr>
        <p:grpSpPr>
          <a:xfrm>
            <a:off x="6207276" y="3397348"/>
            <a:ext cx="2947898" cy="1767835"/>
            <a:chOff x="6207276" y="3397348"/>
            <a:chExt cx="2947898" cy="1767835"/>
          </a:xfrm>
        </p:grpSpPr>
        <p:sp>
          <p:nvSpPr>
            <p:cNvPr id="11" name="淘宝店chenying0907 38">
              <a:extLst>
                <a:ext uri="{FF2B5EF4-FFF2-40B4-BE49-F238E27FC236}">
                  <a16:creationId xmlns:a16="http://schemas.microsoft.com/office/drawing/2014/main" id="{81E5811B-B18E-8D4A-9D89-AD4E9E544E30}"/>
                </a:ext>
              </a:extLst>
            </p:cNvPr>
            <p:cNvSpPr>
              <a:spLocks/>
            </p:cNvSpPr>
            <p:nvPr/>
          </p:nvSpPr>
          <p:spPr bwMode="auto">
            <a:xfrm rot="5400000" flipH="1">
              <a:off x="7104026" y="3793780"/>
              <a:ext cx="459550" cy="225305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ECD0CD"/>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 name="PA_淘宝店chenying0907 9">
              <a:extLst>
                <a:ext uri="{FF2B5EF4-FFF2-40B4-BE49-F238E27FC236}">
                  <a16:creationId xmlns:a16="http://schemas.microsoft.com/office/drawing/2014/main" id="{C1761BCD-9E6C-0E40-85D3-2735A32D0932}"/>
                </a:ext>
              </a:extLst>
            </p:cNvPr>
            <p:cNvGrpSpPr/>
            <p:nvPr>
              <p:custDataLst>
                <p:tags r:id="rId1"/>
              </p:custDataLst>
            </p:nvPr>
          </p:nvGrpSpPr>
          <p:grpSpPr>
            <a:xfrm flipH="1">
              <a:off x="6662190" y="3397348"/>
              <a:ext cx="2492984" cy="1767835"/>
              <a:chOff x="-33256" y="2050321"/>
              <a:chExt cx="2496169" cy="2941518"/>
            </a:xfrm>
          </p:grpSpPr>
          <p:sp>
            <p:nvSpPr>
              <p:cNvPr id="6" name="淘宝店chenying0907 38">
                <a:extLst>
                  <a:ext uri="{FF2B5EF4-FFF2-40B4-BE49-F238E27FC236}">
                    <a16:creationId xmlns:a16="http://schemas.microsoft.com/office/drawing/2014/main" id="{81E5811B-B18E-8D4A-9D89-AD4E9E544E30}"/>
                  </a:ext>
                </a:extLst>
              </p:cNvPr>
              <p:cNvSpPr>
                <a:spLocks/>
              </p:cNvSpPr>
              <p:nvPr/>
            </p:nvSpPr>
            <p:spPr bwMode="auto">
              <a:xfrm rot="16200000">
                <a:off x="425047" y="2953974"/>
                <a:ext cx="1579563" cy="2496168"/>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淘宝店chenying0907 36">
                <a:extLst>
                  <a:ext uri="{FF2B5EF4-FFF2-40B4-BE49-F238E27FC236}">
                    <a16:creationId xmlns:a16="http://schemas.microsoft.com/office/drawing/2014/main" id="{4370754C-06EB-AC4A-9BB6-843804571FF3}"/>
                  </a:ext>
                </a:extLst>
              </p:cNvPr>
              <p:cNvSpPr>
                <a:spLocks/>
              </p:cNvSpPr>
              <p:nvPr/>
            </p:nvSpPr>
            <p:spPr bwMode="auto">
              <a:xfrm rot="5400000">
                <a:off x="-475088" y="2999155"/>
                <a:ext cx="2413853" cy="1521253"/>
              </a:xfrm>
              <a:custGeom>
                <a:avLst/>
                <a:gdLst/>
                <a:ahLst/>
                <a:cxnLst/>
                <a:rect l="l" t="t" r="r" b="b"/>
                <a:pathLst>
                  <a:path w="2123086" h="1274387">
                    <a:moveTo>
                      <a:pt x="0" y="252037"/>
                    </a:moveTo>
                    <a:lnTo>
                      <a:pt x="2123086" y="0"/>
                    </a:lnTo>
                    <a:lnTo>
                      <a:pt x="2123086" y="1274387"/>
                    </a:lnTo>
                    <a:lnTo>
                      <a:pt x="1182688" y="1274387"/>
                    </a:lnTo>
                    <a:close/>
                  </a:path>
                </a:pathLst>
              </a:custGeom>
              <a:solidFill>
                <a:srgbClr val="D9ABA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淘宝店chenying0907 37">
                <a:extLst>
                  <a:ext uri="{FF2B5EF4-FFF2-40B4-BE49-F238E27FC236}">
                    <a16:creationId xmlns:a16="http://schemas.microsoft.com/office/drawing/2014/main" id="{F91DDD1A-2413-214F-89DF-B9F51C70FF82}"/>
                  </a:ext>
                </a:extLst>
              </p:cNvPr>
              <p:cNvSpPr>
                <a:spLocks/>
              </p:cNvSpPr>
              <p:nvPr/>
            </p:nvSpPr>
            <p:spPr bwMode="auto">
              <a:xfrm rot="5400000">
                <a:off x="-640343" y="2836513"/>
                <a:ext cx="2744361" cy="1521252"/>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ACF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淘宝店chenying0907 39">
                <a:extLst>
                  <a:ext uri="{FF2B5EF4-FFF2-40B4-BE49-F238E27FC236}">
                    <a16:creationId xmlns:a16="http://schemas.microsoft.com/office/drawing/2014/main" id="{8FD6B168-53BF-4349-B4FD-7079FD1F3F71}"/>
                  </a:ext>
                </a:extLst>
              </p:cNvPr>
              <p:cNvSpPr>
                <a:spLocks/>
              </p:cNvSpPr>
              <p:nvPr/>
            </p:nvSpPr>
            <p:spPr bwMode="auto">
              <a:xfrm rot="5400000">
                <a:off x="-1095088" y="3112153"/>
                <a:ext cx="2506251"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CAC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14" name="文字方塊 13"/>
          <p:cNvSpPr txBox="1"/>
          <p:nvPr/>
        </p:nvSpPr>
        <p:spPr>
          <a:xfrm>
            <a:off x="402102" y="200590"/>
            <a:ext cx="2031325" cy="646331"/>
          </a:xfrm>
          <a:prstGeom prst="rect">
            <a:avLst/>
          </a:prstGeom>
          <a:noFill/>
        </p:spPr>
        <p:txBody>
          <a:bodyPr wrap="none" rtlCol="0">
            <a:spAutoFit/>
          </a:bodyPr>
          <a:lstStyle/>
          <a:p>
            <a:r>
              <a:rPr lang="zh-TW" altLang="en-US" sz="3600" b="1" dirty="0">
                <a:latin typeface="微軟正黑體" panose="020B0604030504040204" pitchFamily="34" charset="-120"/>
                <a:ea typeface="微軟正黑體" panose="020B0604030504040204" pitchFamily="34" charset="-120"/>
              </a:rPr>
              <a:t>簡報大綱</a:t>
            </a:r>
          </a:p>
        </p:txBody>
      </p:sp>
      <p:sp>
        <p:nvSpPr>
          <p:cNvPr id="17" name="矩形 16"/>
          <p:cNvSpPr/>
          <p:nvPr/>
        </p:nvSpPr>
        <p:spPr>
          <a:xfrm>
            <a:off x="451631" y="731582"/>
            <a:ext cx="3877985" cy="52752"/>
          </a:xfrm>
          <a:prstGeom prst="rect">
            <a:avLst/>
          </a:prstGeom>
          <a:solidFill>
            <a:srgbClr val="D9ABA4"/>
          </a:solidFill>
          <a:ln>
            <a:solidFill>
              <a:srgbClr val="F6E7E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nvGrpSpPr>
          <p:cNvPr id="39" name="群組 38">
            <a:extLst>
              <a:ext uri="{FF2B5EF4-FFF2-40B4-BE49-F238E27FC236}">
                <a16:creationId xmlns:a16="http://schemas.microsoft.com/office/drawing/2014/main" id="{49FECF66-9A3B-46A9-93EC-85C05B3B83D4}"/>
              </a:ext>
            </a:extLst>
          </p:cNvPr>
          <p:cNvGrpSpPr/>
          <p:nvPr/>
        </p:nvGrpSpPr>
        <p:grpSpPr>
          <a:xfrm>
            <a:off x="479515" y="961079"/>
            <a:ext cx="8236265" cy="621575"/>
            <a:chOff x="2394714" y="239105"/>
            <a:chExt cx="6427968" cy="801678"/>
          </a:xfrm>
        </p:grpSpPr>
        <p:sp>
          <p:nvSpPr>
            <p:cNvPr id="40" name="文本框 61">
              <a:extLst>
                <a:ext uri="{FF2B5EF4-FFF2-40B4-BE49-F238E27FC236}">
                  <a16:creationId xmlns:a16="http://schemas.microsoft.com/office/drawing/2014/main" id="{480BE7F4-0819-43D5-AC0B-24167E34DD41}"/>
                </a:ext>
              </a:extLst>
            </p:cNvPr>
            <p:cNvSpPr txBox="1"/>
            <p:nvPr/>
          </p:nvSpPr>
          <p:spPr>
            <a:xfrm>
              <a:off x="3130257" y="361234"/>
              <a:ext cx="5516501" cy="595434"/>
            </a:xfrm>
            <a:prstGeom prst="rect">
              <a:avLst/>
            </a:prstGeom>
            <a:noFill/>
          </p:spPr>
          <p:txBody>
            <a:bodyPr wrap="square" rtlCol="0">
              <a:spAutoFit/>
            </a:bodyPr>
            <a:lstStyle/>
            <a:p>
              <a:r>
                <a:rPr lang="zh-TW" altLang="en-US" sz="2400" b="1" dirty="0">
                  <a:solidFill>
                    <a:schemeClr val="bg2">
                      <a:lumMod val="10000"/>
                    </a:schemeClr>
                  </a:solidFill>
                  <a:latin typeface="微軟正黑體" panose="020B0604030504040204" pitchFamily="34" charset="-120"/>
                  <a:ea typeface="微軟正黑體" panose="020B0604030504040204" pitchFamily="34" charset="-120"/>
                  <a:sym typeface="+mn-lt"/>
                </a:rPr>
                <a:t>最大前提</a:t>
              </a:r>
              <a:endParaRPr lang="zh-CN" altLang="en-US" sz="2400" b="1" dirty="0">
                <a:solidFill>
                  <a:schemeClr val="bg2">
                    <a:lumMod val="10000"/>
                  </a:schemeClr>
                </a:solidFill>
                <a:latin typeface="微軟正黑體" panose="020B0604030504040204" pitchFamily="34" charset="-120"/>
                <a:ea typeface="微軟正黑體" panose="020B0604030504040204" pitchFamily="34" charset="-120"/>
                <a:sym typeface="+mn-lt"/>
              </a:endParaRPr>
            </a:p>
          </p:txBody>
        </p:sp>
        <p:sp>
          <p:nvSpPr>
            <p:cNvPr id="41" name="圆角矩形 59">
              <a:extLst>
                <a:ext uri="{FF2B5EF4-FFF2-40B4-BE49-F238E27FC236}">
                  <a16:creationId xmlns:a16="http://schemas.microsoft.com/office/drawing/2014/main" id="{119EDD7E-7474-4A0E-870F-514DB3228115}"/>
                </a:ext>
              </a:extLst>
            </p:cNvPr>
            <p:cNvSpPr/>
            <p:nvPr/>
          </p:nvSpPr>
          <p:spPr>
            <a:xfrm>
              <a:off x="2644140" y="239105"/>
              <a:ext cx="6178542" cy="740896"/>
            </a:xfrm>
            <a:prstGeom prst="roundRect">
              <a:avLst>
                <a:gd name="adj" fmla="val 7796"/>
              </a:avLst>
            </a:prstGeom>
            <a:noFill/>
            <a:ln>
              <a:solidFill>
                <a:srgbClr val="CB8D83">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2" name="等腰三角形 41">
              <a:extLst>
                <a:ext uri="{FF2B5EF4-FFF2-40B4-BE49-F238E27FC236}">
                  <a16:creationId xmlns:a16="http://schemas.microsoft.com/office/drawing/2014/main" id="{66E6FC93-0BC9-47D2-B93D-6279D8A48ED6}"/>
                </a:ext>
              </a:extLst>
            </p:cNvPr>
            <p:cNvSpPr/>
            <p:nvPr/>
          </p:nvSpPr>
          <p:spPr>
            <a:xfrm rot="5400000">
              <a:off x="2352930" y="286347"/>
              <a:ext cx="801677" cy="707195"/>
            </a:xfrm>
            <a:prstGeom prst="triangle">
              <a:avLst/>
            </a:prstGeom>
            <a:solidFill>
              <a:srgbClr val="CB8D83"/>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cs typeface="+mn-ea"/>
                <a:sym typeface="+mn-lt"/>
              </a:endParaRPr>
            </a:p>
          </p:txBody>
        </p:sp>
        <p:sp>
          <p:nvSpPr>
            <p:cNvPr id="43" name="文本框 5">
              <a:extLst>
                <a:ext uri="{FF2B5EF4-FFF2-40B4-BE49-F238E27FC236}">
                  <a16:creationId xmlns:a16="http://schemas.microsoft.com/office/drawing/2014/main" id="{6908D955-C72F-49BF-AB56-1B9CFF32BA02}"/>
                </a:ext>
              </a:extLst>
            </p:cNvPr>
            <p:cNvSpPr txBox="1"/>
            <p:nvPr/>
          </p:nvSpPr>
          <p:spPr>
            <a:xfrm>
              <a:off x="2394714" y="366938"/>
              <a:ext cx="384326" cy="595434"/>
            </a:xfrm>
            <a:prstGeom prst="rect">
              <a:avLst/>
            </a:prstGeom>
            <a:noFill/>
          </p:spPr>
          <p:txBody>
            <a:bodyPr wrap="none" rtlCol="0">
              <a:spAutoFit/>
            </a:bodyPr>
            <a:lstStyle/>
            <a:p>
              <a:pPr algn="ctr"/>
              <a:r>
                <a:rPr lang="zh-TW" altLang="en-US" sz="2400" b="1" dirty="0">
                  <a:solidFill>
                    <a:schemeClr val="bg1"/>
                  </a:solidFill>
                  <a:latin typeface="微軟正黑體" panose="020B0604030504040204" pitchFamily="34" charset="-120"/>
                  <a:ea typeface="微軟正黑體" panose="020B0604030504040204" pitchFamily="34" charset="-120"/>
                  <a:cs typeface="+mn-ea"/>
                  <a:sym typeface="+mn-lt"/>
                </a:rPr>
                <a:t>一</a:t>
              </a:r>
              <a:endParaRPr lang="zh-CN" altLang="en-US" sz="2400" b="1" dirty="0">
                <a:solidFill>
                  <a:schemeClr val="bg1"/>
                </a:solidFill>
                <a:latin typeface="微軟正黑體" panose="020B0604030504040204" pitchFamily="34" charset="-120"/>
                <a:ea typeface="微軟正黑體" panose="020B0604030504040204" pitchFamily="34" charset="-120"/>
                <a:cs typeface="+mn-ea"/>
                <a:sym typeface="+mn-lt"/>
              </a:endParaRPr>
            </a:p>
          </p:txBody>
        </p:sp>
      </p:grpSp>
      <p:grpSp>
        <p:nvGrpSpPr>
          <p:cNvPr id="8" name="群組 7">
            <a:extLst>
              <a:ext uri="{FF2B5EF4-FFF2-40B4-BE49-F238E27FC236}">
                <a16:creationId xmlns:a16="http://schemas.microsoft.com/office/drawing/2014/main" id="{3E8E6C3A-7AD9-B0F3-3678-EC9F401283E9}"/>
              </a:ext>
            </a:extLst>
          </p:cNvPr>
          <p:cNvGrpSpPr/>
          <p:nvPr/>
        </p:nvGrpSpPr>
        <p:grpSpPr>
          <a:xfrm>
            <a:off x="479515" y="1791645"/>
            <a:ext cx="8236266" cy="621575"/>
            <a:chOff x="2394713" y="239105"/>
            <a:chExt cx="6427969" cy="801678"/>
          </a:xfrm>
        </p:grpSpPr>
        <p:sp>
          <p:nvSpPr>
            <p:cNvPr id="9" name="文本框 61">
              <a:extLst>
                <a:ext uri="{FF2B5EF4-FFF2-40B4-BE49-F238E27FC236}">
                  <a16:creationId xmlns:a16="http://schemas.microsoft.com/office/drawing/2014/main" id="{2295A014-EFBF-1A96-BD9B-B44DD12FB899}"/>
                </a:ext>
              </a:extLst>
            </p:cNvPr>
            <p:cNvSpPr txBox="1"/>
            <p:nvPr/>
          </p:nvSpPr>
          <p:spPr>
            <a:xfrm>
              <a:off x="3130257" y="361234"/>
              <a:ext cx="5516501" cy="595434"/>
            </a:xfrm>
            <a:prstGeom prst="rect">
              <a:avLst/>
            </a:prstGeom>
            <a:noFill/>
          </p:spPr>
          <p:txBody>
            <a:bodyPr wrap="square" rtlCol="0">
              <a:spAutoFit/>
            </a:bodyPr>
            <a:lstStyle/>
            <a:p>
              <a:r>
                <a:rPr lang="zh-TW" altLang="en-US" sz="2400" b="1" dirty="0">
                  <a:solidFill>
                    <a:schemeClr val="bg2">
                      <a:lumMod val="10000"/>
                    </a:schemeClr>
                  </a:solidFill>
                  <a:latin typeface="微軟正黑體" panose="020B0604030504040204" pitchFamily="34" charset="-120"/>
                  <a:ea typeface="微軟正黑體" panose="020B0604030504040204" pitchFamily="34" charset="-120"/>
                </a:rPr>
                <a:t>規劃原則</a:t>
              </a:r>
              <a:endParaRPr lang="zh-CN" altLang="en-US" sz="1200" b="1" spc="300" dirty="0">
                <a:solidFill>
                  <a:srgbClr val="2A3246"/>
                </a:solidFill>
                <a:cs typeface="+mn-ea"/>
                <a:sym typeface="+mn-lt"/>
              </a:endParaRPr>
            </a:p>
          </p:txBody>
        </p:sp>
        <p:sp>
          <p:nvSpPr>
            <p:cNvPr id="10" name="圆角矩形 59">
              <a:extLst>
                <a:ext uri="{FF2B5EF4-FFF2-40B4-BE49-F238E27FC236}">
                  <a16:creationId xmlns:a16="http://schemas.microsoft.com/office/drawing/2014/main" id="{279C2DE1-BAC0-6D82-7B05-A7AB8BC0AF30}"/>
                </a:ext>
              </a:extLst>
            </p:cNvPr>
            <p:cNvSpPr/>
            <p:nvPr/>
          </p:nvSpPr>
          <p:spPr>
            <a:xfrm>
              <a:off x="2644140" y="239105"/>
              <a:ext cx="6178542" cy="740896"/>
            </a:xfrm>
            <a:prstGeom prst="roundRect">
              <a:avLst>
                <a:gd name="adj" fmla="val 7796"/>
              </a:avLst>
            </a:prstGeom>
            <a:noFill/>
            <a:ln>
              <a:solidFill>
                <a:srgbClr val="CB8D83">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等腰三角形 11">
              <a:extLst>
                <a:ext uri="{FF2B5EF4-FFF2-40B4-BE49-F238E27FC236}">
                  <a16:creationId xmlns:a16="http://schemas.microsoft.com/office/drawing/2014/main" id="{BC195FE4-843C-5CBF-4757-266AE7D2F2EC}"/>
                </a:ext>
              </a:extLst>
            </p:cNvPr>
            <p:cNvSpPr/>
            <p:nvPr/>
          </p:nvSpPr>
          <p:spPr>
            <a:xfrm rot="5400000">
              <a:off x="2352930" y="286347"/>
              <a:ext cx="801677" cy="707195"/>
            </a:xfrm>
            <a:prstGeom prst="triangle">
              <a:avLst/>
            </a:prstGeom>
            <a:solidFill>
              <a:srgbClr val="CB8D83"/>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cs typeface="+mn-ea"/>
                <a:sym typeface="+mn-lt"/>
              </a:endParaRPr>
            </a:p>
          </p:txBody>
        </p:sp>
        <p:sp>
          <p:nvSpPr>
            <p:cNvPr id="15" name="文本框 5">
              <a:extLst>
                <a:ext uri="{FF2B5EF4-FFF2-40B4-BE49-F238E27FC236}">
                  <a16:creationId xmlns:a16="http://schemas.microsoft.com/office/drawing/2014/main" id="{7FF10A1F-3EA0-1927-50CE-EF24D41295E3}"/>
                </a:ext>
              </a:extLst>
            </p:cNvPr>
            <p:cNvSpPr txBox="1"/>
            <p:nvPr/>
          </p:nvSpPr>
          <p:spPr>
            <a:xfrm>
              <a:off x="2394713" y="366938"/>
              <a:ext cx="384326" cy="595434"/>
            </a:xfrm>
            <a:prstGeom prst="rect">
              <a:avLst/>
            </a:prstGeom>
            <a:noFill/>
          </p:spPr>
          <p:txBody>
            <a:bodyPr wrap="none" rtlCol="0">
              <a:spAutoFit/>
            </a:bodyPr>
            <a:lstStyle/>
            <a:p>
              <a:pPr algn="ctr"/>
              <a:r>
                <a:rPr lang="zh-TW" altLang="en-US" sz="2400" b="1" dirty="0">
                  <a:solidFill>
                    <a:schemeClr val="bg1"/>
                  </a:solidFill>
                  <a:latin typeface="微軟正黑體" panose="020B0604030504040204" pitchFamily="34" charset="-120"/>
                  <a:ea typeface="微軟正黑體" panose="020B0604030504040204" pitchFamily="34" charset="-120"/>
                  <a:cs typeface="+mn-ea"/>
                  <a:sym typeface="+mn-lt"/>
                </a:rPr>
                <a:t>二</a:t>
              </a:r>
              <a:endParaRPr lang="zh-CN" altLang="en-US" sz="2400" b="1" dirty="0">
                <a:solidFill>
                  <a:schemeClr val="bg1"/>
                </a:solidFill>
                <a:latin typeface="微軟正黑體" panose="020B0604030504040204" pitchFamily="34" charset="-120"/>
                <a:ea typeface="微軟正黑體" panose="020B0604030504040204" pitchFamily="34" charset="-120"/>
                <a:cs typeface="+mn-ea"/>
                <a:sym typeface="+mn-lt"/>
              </a:endParaRPr>
            </a:p>
          </p:txBody>
        </p:sp>
      </p:grpSp>
      <p:grpSp>
        <p:nvGrpSpPr>
          <p:cNvPr id="21" name="群組 20">
            <a:extLst>
              <a:ext uri="{FF2B5EF4-FFF2-40B4-BE49-F238E27FC236}">
                <a16:creationId xmlns:a16="http://schemas.microsoft.com/office/drawing/2014/main" id="{92285DDB-3C67-8544-A909-82CF69405A9D}"/>
              </a:ext>
            </a:extLst>
          </p:cNvPr>
          <p:cNvGrpSpPr/>
          <p:nvPr/>
        </p:nvGrpSpPr>
        <p:grpSpPr>
          <a:xfrm>
            <a:off x="479514" y="2622211"/>
            <a:ext cx="8236268" cy="621575"/>
            <a:chOff x="2394712" y="239105"/>
            <a:chExt cx="6427970" cy="801678"/>
          </a:xfrm>
        </p:grpSpPr>
        <p:sp>
          <p:nvSpPr>
            <p:cNvPr id="22" name="文本框 61">
              <a:extLst>
                <a:ext uri="{FF2B5EF4-FFF2-40B4-BE49-F238E27FC236}">
                  <a16:creationId xmlns:a16="http://schemas.microsoft.com/office/drawing/2014/main" id="{8A115B91-60F1-FC9F-19E7-BADE478E5887}"/>
                </a:ext>
              </a:extLst>
            </p:cNvPr>
            <p:cNvSpPr txBox="1"/>
            <p:nvPr/>
          </p:nvSpPr>
          <p:spPr>
            <a:xfrm>
              <a:off x="3130257" y="361234"/>
              <a:ext cx="5516501" cy="595434"/>
            </a:xfrm>
            <a:prstGeom prst="rect">
              <a:avLst/>
            </a:prstGeom>
            <a:noFill/>
          </p:spPr>
          <p:txBody>
            <a:bodyPr wrap="square" rtlCol="0">
              <a:spAutoFit/>
            </a:bodyPr>
            <a:lstStyle/>
            <a:p>
              <a:r>
                <a:rPr lang="zh-TW" altLang="en-US" sz="2400" b="1" dirty="0">
                  <a:solidFill>
                    <a:schemeClr val="bg2">
                      <a:lumMod val="10000"/>
                    </a:schemeClr>
                  </a:solidFill>
                  <a:latin typeface="微軟正黑體" panose="020B0604030504040204" pitchFamily="34" charset="-120"/>
                  <a:ea typeface="微軟正黑體" panose="020B0604030504040204" pitchFamily="34" charset="-120"/>
                </a:rPr>
                <a:t>彈性修業措施規劃方向</a:t>
              </a:r>
            </a:p>
          </p:txBody>
        </p:sp>
        <p:sp>
          <p:nvSpPr>
            <p:cNvPr id="23" name="圆角矩形 59">
              <a:extLst>
                <a:ext uri="{FF2B5EF4-FFF2-40B4-BE49-F238E27FC236}">
                  <a16:creationId xmlns:a16="http://schemas.microsoft.com/office/drawing/2014/main" id="{19C9E1A8-E8E6-C836-0A04-0521FBBB0AB4}"/>
                </a:ext>
              </a:extLst>
            </p:cNvPr>
            <p:cNvSpPr/>
            <p:nvPr/>
          </p:nvSpPr>
          <p:spPr>
            <a:xfrm>
              <a:off x="2644140" y="239105"/>
              <a:ext cx="6178542" cy="740896"/>
            </a:xfrm>
            <a:prstGeom prst="roundRect">
              <a:avLst>
                <a:gd name="adj" fmla="val 7796"/>
              </a:avLst>
            </a:prstGeom>
            <a:noFill/>
            <a:ln>
              <a:solidFill>
                <a:srgbClr val="CB8D83">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4" name="等腰三角形 23">
              <a:extLst>
                <a:ext uri="{FF2B5EF4-FFF2-40B4-BE49-F238E27FC236}">
                  <a16:creationId xmlns:a16="http://schemas.microsoft.com/office/drawing/2014/main" id="{534247C3-E165-6634-AD61-6B78ACBE46BF}"/>
                </a:ext>
              </a:extLst>
            </p:cNvPr>
            <p:cNvSpPr/>
            <p:nvPr/>
          </p:nvSpPr>
          <p:spPr>
            <a:xfrm rot="5400000">
              <a:off x="2352930" y="286347"/>
              <a:ext cx="801677" cy="707195"/>
            </a:xfrm>
            <a:prstGeom prst="triangle">
              <a:avLst/>
            </a:prstGeom>
            <a:solidFill>
              <a:srgbClr val="CB8D83"/>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cs typeface="+mn-ea"/>
                <a:sym typeface="+mn-lt"/>
              </a:endParaRPr>
            </a:p>
          </p:txBody>
        </p:sp>
        <p:sp>
          <p:nvSpPr>
            <p:cNvPr id="25" name="文本框 5">
              <a:extLst>
                <a:ext uri="{FF2B5EF4-FFF2-40B4-BE49-F238E27FC236}">
                  <a16:creationId xmlns:a16="http://schemas.microsoft.com/office/drawing/2014/main" id="{79978FDA-0F25-AC90-B6A5-F4121BA0D66F}"/>
                </a:ext>
              </a:extLst>
            </p:cNvPr>
            <p:cNvSpPr txBox="1"/>
            <p:nvPr/>
          </p:nvSpPr>
          <p:spPr>
            <a:xfrm>
              <a:off x="2394712" y="366938"/>
              <a:ext cx="384326" cy="595434"/>
            </a:xfrm>
            <a:prstGeom prst="rect">
              <a:avLst/>
            </a:prstGeom>
            <a:noFill/>
          </p:spPr>
          <p:txBody>
            <a:bodyPr wrap="none" rtlCol="0">
              <a:spAutoFit/>
            </a:bodyPr>
            <a:lstStyle/>
            <a:p>
              <a:pPr algn="ctr"/>
              <a:r>
                <a:rPr lang="zh-TW" altLang="en-US" sz="2400" b="1" dirty="0">
                  <a:solidFill>
                    <a:schemeClr val="bg1"/>
                  </a:solidFill>
                  <a:latin typeface="微軟正黑體" panose="020B0604030504040204" pitchFamily="34" charset="-120"/>
                  <a:ea typeface="微軟正黑體" panose="020B0604030504040204" pitchFamily="34" charset="-120"/>
                  <a:cs typeface="+mn-ea"/>
                  <a:sym typeface="+mn-lt"/>
                </a:rPr>
                <a:t>三</a:t>
              </a:r>
              <a:endParaRPr lang="zh-CN" altLang="en-US" sz="2400" b="1" dirty="0">
                <a:solidFill>
                  <a:schemeClr val="bg1"/>
                </a:solidFill>
                <a:latin typeface="微軟正黑體" panose="020B0604030504040204" pitchFamily="34" charset="-120"/>
                <a:ea typeface="微軟正黑體" panose="020B0604030504040204" pitchFamily="34" charset="-120"/>
                <a:cs typeface="+mn-ea"/>
                <a:sym typeface="+mn-lt"/>
              </a:endParaRPr>
            </a:p>
          </p:txBody>
        </p:sp>
      </p:grpSp>
      <p:grpSp>
        <p:nvGrpSpPr>
          <p:cNvPr id="26" name="群組 25">
            <a:extLst>
              <a:ext uri="{FF2B5EF4-FFF2-40B4-BE49-F238E27FC236}">
                <a16:creationId xmlns:a16="http://schemas.microsoft.com/office/drawing/2014/main" id="{894B441D-392B-4773-6E8D-52717F5409C2}"/>
              </a:ext>
            </a:extLst>
          </p:cNvPr>
          <p:cNvGrpSpPr/>
          <p:nvPr/>
        </p:nvGrpSpPr>
        <p:grpSpPr>
          <a:xfrm>
            <a:off x="479514" y="3452777"/>
            <a:ext cx="8236268" cy="621575"/>
            <a:chOff x="2394712" y="239105"/>
            <a:chExt cx="6427970" cy="801678"/>
          </a:xfrm>
        </p:grpSpPr>
        <p:sp>
          <p:nvSpPr>
            <p:cNvPr id="32" name="文本框 61">
              <a:extLst>
                <a:ext uri="{FF2B5EF4-FFF2-40B4-BE49-F238E27FC236}">
                  <a16:creationId xmlns:a16="http://schemas.microsoft.com/office/drawing/2014/main" id="{D835E209-01F6-79B7-47A7-C7D5C138CE35}"/>
                </a:ext>
              </a:extLst>
            </p:cNvPr>
            <p:cNvSpPr txBox="1"/>
            <p:nvPr/>
          </p:nvSpPr>
          <p:spPr>
            <a:xfrm>
              <a:off x="3130257" y="361234"/>
              <a:ext cx="5516501" cy="595434"/>
            </a:xfrm>
            <a:prstGeom prst="rect">
              <a:avLst/>
            </a:prstGeom>
            <a:noFill/>
          </p:spPr>
          <p:txBody>
            <a:bodyPr wrap="square" rtlCol="0">
              <a:spAutoFit/>
            </a:bodyPr>
            <a:lstStyle/>
            <a:p>
              <a:r>
                <a:rPr lang="zh-TW" altLang="en-US" sz="2400" b="1" dirty="0">
                  <a:solidFill>
                    <a:schemeClr val="bg2">
                      <a:lumMod val="10000"/>
                    </a:schemeClr>
                  </a:solidFill>
                  <a:latin typeface="微軟正黑體" panose="020B0604030504040204" pitchFamily="34" charset="-120"/>
                  <a:ea typeface="微軟正黑體" panose="020B0604030504040204" pitchFamily="34" charset="-120"/>
                </a:rPr>
                <a:t>提供對學校及學生的支持措施</a:t>
              </a:r>
            </a:p>
          </p:txBody>
        </p:sp>
        <p:sp>
          <p:nvSpPr>
            <p:cNvPr id="33" name="圆角矩形 59">
              <a:extLst>
                <a:ext uri="{FF2B5EF4-FFF2-40B4-BE49-F238E27FC236}">
                  <a16:creationId xmlns:a16="http://schemas.microsoft.com/office/drawing/2014/main" id="{4011B9A8-A84C-8A07-D091-BBC4F5B7D15B}"/>
                </a:ext>
              </a:extLst>
            </p:cNvPr>
            <p:cNvSpPr/>
            <p:nvPr/>
          </p:nvSpPr>
          <p:spPr>
            <a:xfrm>
              <a:off x="2644140" y="239105"/>
              <a:ext cx="6178542" cy="740896"/>
            </a:xfrm>
            <a:prstGeom prst="roundRect">
              <a:avLst>
                <a:gd name="adj" fmla="val 7796"/>
              </a:avLst>
            </a:prstGeom>
            <a:noFill/>
            <a:ln>
              <a:solidFill>
                <a:srgbClr val="CB8D83">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4" name="等腰三角形 43">
              <a:extLst>
                <a:ext uri="{FF2B5EF4-FFF2-40B4-BE49-F238E27FC236}">
                  <a16:creationId xmlns:a16="http://schemas.microsoft.com/office/drawing/2014/main" id="{90D9AD10-4162-F0CB-242C-C4963F20FC2C}"/>
                </a:ext>
              </a:extLst>
            </p:cNvPr>
            <p:cNvSpPr/>
            <p:nvPr/>
          </p:nvSpPr>
          <p:spPr>
            <a:xfrm rot="5400000">
              <a:off x="2352930" y="286347"/>
              <a:ext cx="801677" cy="707195"/>
            </a:xfrm>
            <a:prstGeom prst="triangle">
              <a:avLst/>
            </a:prstGeom>
            <a:solidFill>
              <a:srgbClr val="CB8D83"/>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cs typeface="+mn-ea"/>
                <a:sym typeface="+mn-lt"/>
              </a:endParaRPr>
            </a:p>
          </p:txBody>
        </p:sp>
        <p:sp>
          <p:nvSpPr>
            <p:cNvPr id="45" name="文本框 5">
              <a:extLst>
                <a:ext uri="{FF2B5EF4-FFF2-40B4-BE49-F238E27FC236}">
                  <a16:creationId xmlns:a16="http://schemas.microsoft.com/office/drawing/2014/main" id="{955BD1BC-D2AB-5E17-A7E8-2A60EE89FD28}"/>
                </a:ext>
              </a:extLst>
            </p:cNvPr>
            <p:cNvSpPr txBox="1"/>
            <p:nvPr/>
          </p:nvSpPr>
          <p:spPr>
            <a:xfrm>
              <a:off x="2394712" y="366938"/>
              <a:ext cx="384326" cy="595434"/>
            </a:xfrm>
            <a:prstGeom prst="rect">
              <a:avLst/>
            </a:prstGeom>
            <a:noFill/>
          </p:spPr>
          <p:txBody>
            <a:bodyPr wrap="none" rtlCol="0">
              <a:spAutoFit/>
            </a:bodyPr>
            <a:lstStyle/>
            <a:p>
              <a:pPr algn="ctr"/>
              <a:r>
                <a:rPr lang="zh-TW" altLang="en-US" sz="2400" b="1" dirty="0">
                  <a:solidFill>
                    <a:schemeClr val="bg1"/>
                  </a:solidFill>
                  <a:latin typeface="微軟正黑體" panose="020B0604030504040204" pitchFamily="34" charset="-120"/>
                  <a:ea typeface="微軟正黑體" panose="020B0604030504040204" pitchFamily="34" charset="-120"/>
                  <a:cs typeface="+mn-ea"/>
                  <a:sym typeface="+mn-lt"/>
                </a:rPr>
                <a:t>四</a:t>
              </a:r>
              <a:endParaRPr lang="zh-CN" altLang="en-US" sz="2400" b="1" dirty="0">
                <a:solidFill>
                  <a:schemeClr val="bg1"/>
                </a:solidFill>
                <a:latin typeface="微軟正黑體" panose="020B0604030504040204" pitchFamily="34" charset="-120"/>
                <a:ea typeface="微軟正黑體" panose="020B0604030504040204" pitchFamily="34" charset="-120"/>
                <a:cs typeface="+mn-ea"/>
                <a:sym typeface="+mn-lt"/>
              </a:endParaRPr>
            </a:p>
          </p:txBody>
        </p:sp>
      </p:grpSp>
      <p:grpSp>
        <p:nvGrpSpPr>
          <p:cNvPr id="46" name="群組 45">
            <a:extLst>
              <a:ext uri="{FF2B5EF4-FFF2-40B4-BE49-F238E27FC236}">
                <a16:creationId xmlns:a16="http://schemas.microsoft.com/office/drawing/2014/main" id="{2DA613C3-F34A-404C-7EB8-9A19E658BFE3}"/>
              </a:ext>
            </a:extLst>
          </p:cNvPr>
          <p:cNvGrpSpPr/>
          <p:nvPr/>
        </p:nvGrpSpPr>
        <p:grpSpPr>
          <a:xfrm>
            <a:off x="479514" y="4283342"/>
            <a:ext cx="8236268" cy="621575"/>
            <a:chOff x="2394712" y="239105"/>
            <a:chExt cx="6427970" cy="801678"/>
          </a:xfrm>
        </p:grpSpPr>
        <p:sp>
          <p:nvSpPr>
            <p:cNvPr id="47" name="文本框 61">
              <a:extLst>
                <a:ext uri="{FF2B5EF4-FFF2-40B4-BE49-F238E27FC236}">
                  <a16:creationId xmlns:a16="http://schemas.microsoft.com/office/drawing/2014/main" id="{E7D0A49C-0A99-ADEF-51C3-837CBD3D2C5D}"/>
                </a:ext>
              </a:extLst>
            </p:cNvPr>
            <p:cNvSpPr txBox="1"/>
            <p:nvPr/>
          </p:nvSpPr>
          <p:spPr>
            <a:xfrm>
              <a:off x="3130257" y="361234"/>
              <a:ext cx="5516501" cy="595434"/>
            </a:xfrm>
            <a:prstGeom prst="rect">
              <a:avLst/>
            </a:prstGeom>
            <a:noFill/>
          </p:spPr>
          <p:txBody>
            <a:bodyPr wrap="square" rtlCol="0">
              <a:spAutoFit/>
            </a:bodyPr>
            <a:lstStyle/>
            <a:p>
              <a:r>
                <a:rPr lang="zh-TW" altLang="en-US" sz="2400" b="1" dirty="0">
                  <a:solidFill>
                    <a:schemeClr val="bg2">
                      <a:lumMod val="10000"/>
                    </a:schemeClr>
                  </a:solidFill>
                  <a:latin typeface="微軟正黑體" panose="020B0604030504040204" pitchFamily="34" charset="-120"/>
                  <a:ea typeface="微軟正黑體" panose="020B0604030504040204" pitchFamily="34" charset="-120"/>
                </a:rPr>
                <a:t>常見問答</a:t>
              </a:r>
              <a:endParaRPr lang="zh-CN" altLang="en-US" sz="1200" b="1" spc="300" dirty="0">
                <a:solidFill>
                  <a:srgbClr val="2A3246"/>
                </a:solidFill>
                <a:cs typeface="+mn-ea"/>
                <a:sym typeface="+mn-lt"/>
              </a:endParaRPr>
            </a:p>
          </p:txBody>
        </p:sp>
        <p:sp>
          <p:nvSpPr>
            <p:cNvPr id="48" name="圆角矩形 59">
              <a:extLst>
                <a:ext uri="{FF2B5EF4-FFF2-40B4-BE49-F238E27FC236}">
                  <a16:creationId xmlns:a16="http://schemas.microsoft.com/office/drawing/2014/main" id="{1CF6A776-B094-2AF8-2535-6FD71CD4A290}"/>
                </a:ext>
              </a:extLst>
            </p:cNvPr>
            <p:cNvSpPr/>
            <p:nvPr/>
          </p:nvSpPr>
          <p:spPr>
            <a:xfrm>
              <a:off x="2644140" y="239105"/>
              <a:ext cx="6178542" cy="740896"/>
            </a:xfrm>
            <a:prstGeom prst="roundRect">
              <a:avLst>
                <a:gd name="adj" fmla="val 7796"/>
              </a:avLst>
            </a:prstGeom>
            <a:noFill/>
            <a:ln>
              <a:solidFill>
                <a:srgbClr val="CB8D83">
                  <a:alpha val="50000"/>
                </a:srgbClr>
              </a:solid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9" name="等腰三角形 48">
              <a:extLst>
                <a:ext uri="{FF2B5EF4-FFF2-40B4-BE49-F238E27FC236}">
                  <a16:creationId xmlns:a16="http://schemas.microsoft.com/office/drawing/2014/main" id="{E3C348D9-5A2C-D91A-1795-F0FDD07D0B68}"/>
                </a:ext>
              </a:extLst>
            </p:cNvPr>
            <p:cNvSpPr/>
            <p:nvPr/>
          </p:nvSpPr>
          <p:spPr>
            <a:xfrm rot="5400000">
              <a:off x="2352930" y="286347"/>
              <a:ext cx="801677" cy="707195"/>
            </a:xfrm>
            <a:prstGeom prst="triangle">
              <a:avLst/>
            </a:prstGeom>
            <a:solidFill>
              <a:srgbClr val="CB8D83"/>
            </a:solidFill>
            <a:ln>
              <a:no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dirty="0">
                <a:cs typeface="+mn-ea"/>
                <a:sym typeface="+mn-lt"/>
              </a:endParaRPr>
            </a:p>
          </p:txBody>
        </p:sp>
        <p:sp>
          <p:nvSpPr>
            <p:cNvPr id="50" name="文本框 5">
              <a:extLst>
                <a:ext uri="{FF2B5EF4-FFF2-40B4-BE49-F238E27FC236}">
                  <a16:creationId xmlns:a16="http://schemas.microsoft.com/office/drawing/2014/main" id="{7D4EEE7F-8E55-2527-0C79-684039441957}"/>
                </a:ext>
              </a:extLst>
            </p:cNvPr>
            <p:cNvSpPr txBox="1"/>
            <p:nvPr/>
          </p:nvSpPr>
          <p:spPr>
            <a:xfrm>
              <a:off x="2394712" y="366938"/>
              <a:ext cx="384326" cy="595434"/>
            </a:xfrm>
            <a:prstGeom prst="rect">
              <a:avLst/>
            </a:prstGeom>
            <a:noFill/>
          </p:spPr>
          <p:txBody>
            <a:bodyPr wrap="none" rtlCol="0">
              <a:spAutoFit/>
            </a:bodyPr>
            <a:lstStyle/>
            <a:p>
              <a:pPr algn="ctr"/>
              <a:r>
                <a:rPr lang="zh-TW" altLang="en-US" sz="2400" b="1" dirty="0">
                  <a:solidFill>
                    <a:schemeClr val="bg1"/>
                  </a:solidFill>
                  <a:latin typeface="微軟正黑體" panose="020B0604030504040204" pitchFamily="34" charset="-120"/>
                  <a:ea typeface="微軟正黑體" panose="020B0604030504040204" pitchFamily="34" charset="-120"/>
                  <a:cs typeface="+mn-ea"/>
                  <a:sym typeface="+mn-lt"/>
                </a:rPr>
                <a:t>五</a:t>
              </a:r>
              <a:endParaRPr lang="zh-CN" altLang="en-US" sz="2400" b="1" dirty="0">
                <a:solidFill>
                  <a:schemeClr val="bg1"/>
                </a:solidFill>
                <a:latin typeface="微軟正黑體" panose="020B0604030504040204" pitchFamily="34" charset="-120"/>
                <a:ea typeface="微軟正黑體" panose="020B0604030504040204" pitchFamily="34" charset="-120"/>
                <a:cs typeface="+mn-ea"/>
                <a:sym typeface="+mn-lt"/>
              </a:endParaRPr>
            </a:p>
          </p:txBody>
        </p:sp>
      </p:grpSp>
    </p:spTree>
    <p:extLst>
      <p:ext uri="{BB962C8B-B14F-4D97-AF65-F5344CB8AC3E}">
        <p14:creationId xmlns:p14="http://schemas.microsoft.com/office/powerpoint/2010/main" val="1556035806"/>
      </p:ext>
    </p:extLst>
  </p:cSld>
  <p:clrMapOvr>
    <a:masterClrMapping/>
  </p:clrMapOvr>
  <p:transition spd="med">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8" name="標題 1"/>
          <p:cNvSpPr>
            <a:spLocks noGrp="1"/>
          </p:cNvSpPr>
          <p:nvPr>
            <p:ph type="title"/>
          </p:nvPr>
        </p:nvSpPr>
        <p:spPr>
          <a:xfrm>
            <a:off x="93452" y="134324"/>
            <a:ext cx="8923548"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一、最大前提</a:t>
            </a:r>
            <a:endParaRPr lang="zh-TW" altLang="zh-TW" sz="2000" b="1" dirty="0">
              <a:latin typeface="微軟正黑體" panose="020B0604030504040204" pitchFamily="34" charset="-120"/>
              <a:ea typeface="微軟正黑體" panose="020B0604030504040204" pitchFamily="34" charset="-120"/>
              <a:cs typeface="+mn-cs"/>
            </a:endParaRPr>
          </a:p>
        </p:txBody>
      </p:sp>
      <p:sp>
        <p:nvSpPr>
          <p:cNvPr id="23" name="矩形: 剪去单角 437">
            <a:extLst>
              <a:ext uri="{FF2B5EF4-FFF2-40B4-BE49-F238E27FC236}">
                <a16:creationId xmlns:a16="http://schemas.microsoft.com/office/drawing/2014/main" id="{1F5EA614-80BC-4759-B61D-B97D292B9B33}"/>
              </a:ext>
            </a:extLst>
          </p:cNvPr>
          <p:cNvSpPr/>
          <p:nvPr/>
        </p:nvSpPr>
        <p:spPr>
          <a:xfrm>
            <a:off x="1735662" y="751377"/>
            <a:ext cx="5795767" cy="4131711"/>
          </a:xfrm>
          <a:prstGeom prst="snip1Rect">
            <a:avLst>
              <a:gd name="adj" fmla="val 29383"/>
            </a:avLst>
          </a:prstGeom>
          <a:solidFill>
            <a:schemeClr val="bg1"/>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a:spcBef>
                <a:spcPts val="1200"/>
              </a:spcBef>
              <a:buFont typeface="Wingdings" panose="05000000000000000000" pitchFamily="2" charset="2"/>
              <a:buChar char="l"/>
            </a:pPr>
            <a:r>
              <a:rPr lang="zh-TW" altLang="en-US" sz="1800" dirty="0">
                <a:solidFill>
                  <a:prstClr val="black"/>
                </a:solidFill>
                <a:latin typeface="微軟正黑體" panose="020B0604030504040204" pitchFamily="34" charset="-120"/>
                <a:ea typeface="微軟正黑體" panose="020B0604030504040204" pitchFamily="34" charset="-120"/>
              </a:rPr>
              <a:t>就學期間選擇彈性修業的最大前提原則，是尊重學生自由意願的選擇，而並非全面強制有服役義務的學生都需要適用。</a:t>
            </a:r>
            <a:endParaRPr lang="en-US" altLang="zh-TW" sz="1800" dirty="0">
              <a:solidFill>
                <a:prstClr val="black"/>
              </a:solidFill>
              <a:latin typeface="微軟正黑體" panose="020B0604030504040204" pitchFamily="34" charset="-120"/>
              <a:ea typeface="微軟正黑體" panose="020B0604030504040204" pitchFamily="34" charset="-120"/>
            </a:endParaRPr>
          </a:p>
          <a:p>
            <a:pPr marL="285750" indent="-285750">
              <a:spcBef>
                <a:spcPts val="1200"/>
              </a:spcBef>
              <a:buFont typeface="Wingdings" panose="05000000000000000000" pitchFamily="2" charset="2"/>
              <a:buChar char="l"/>
            </a:pPr>
            <a:r>
              <a:rPr lang="zh-TW" altLang="en-US" sz="1800" dirty="0">
                <a:solidFill>
                  <a:prstClr val="black"/>
                </a:solidFill>
                <a:latin typeface="微軟正黑體" panose="020B0604030504040204" pitchFamily="34" charset="-120"/>
                <a:ea typeface="微軟正黑體" panose="020B0604030504040204" pitchFamily="34" charset="-120"/>
              </a:rPr>
              <a:t>亦即，學生於學士班就學期間有意願選擇服役時，才有適用彈性修業措施的需要。</a:t>
            </a:r>
            <a:endParaRPr lang="en-US" altLang="zh-TW" sz="1800" dirty="0">
              <a:solidFill>
                <a:prstClr val="black"/>
              </a:solidFill>
              <a:latin typeface="微軟正黑體" panose="020B0604030504040204" pitchFamily="34" charset="-120"/>
              <a:ea typeface="微軟正黑體" panose="020B0604030504040204" pitchFamily="34" charset="-120"/>
            </a:endParaRPr>
          </a:p>
          <a:p>
            <a:pPr marL="285750" indent="-285750">
              <a:spcBef>
                <a:spcPts val="1200"/>
              </a:spcBef>
              <a:buFont typeface="Wingdings" panose="05000000000000000000" pitchFamily="2" charset="2"/>
              <a:buChar char="l"/>
            </a:pPr>
            <a:r>
              <a:rPr lang="zh-TW" altLang="en-US" sz="1800" dirty="0">
                <a:solidFill>
                  <a:prstClr val="black"/>
                </a:solidFill>
                <a:latin typeface="微軟正黑體" panose="020B0604030504040204" pitchFamily="34" charset="-120"/>
                <a:ea typeface="微軟正黑體" panose="020B0604030504040204" pitchFamily="34" charset="-120"/>
              </a:rPr>
              <a:t>彈性修業措施政策，給予大學生有更多自我選擇的機會，多了既能夠充實自己的學識，而且也能夠有更好的服兵役規劃的選擇。</a:t>
            </a:r>
            <a:endParaRPr dirty="0">
              <a:latin typeface="微軟正黑體" panose="020B0604030504040204" pitchFamily="34" charset="-120"/>
              <a:ea typeface="微軟正黑體" panose="020B0604030504040204" pitchFamily="34" charset="-120"/>
              <a:cs typeface="+mn-ea"/>
              <a:sym typeface="+mn-lt"/>
            </a:endParaRPr>
          </a:p>
        </p:txBody>
      </p:sp>
      <p:sp>
        <p:nvSpPr>
          <p:cNvPr id="28" name="矩形 27">
            <a:extLst>
              <a:ext uri="{FF2B5EF4-FFF2-40B4-BE49-F238E27FC236}">
                <a16:creationId xmlns:a16="http://schemas.microsoft.com/office/drawing/2014/main" id="{23D0501F-F6EA-4A64-8766-D17163EFE229}"/>
              </a:ext>
            </a:extLst>
          </p:cNvPr>
          <p:cNvSpPr/>
          <p:nvPr/>
        </p:nvSpPr>
        <p:spPr>
          <a:xfrm>
            <a:off x="4985207" y="4722129"/>
            <a:ext cx="2546222" cy="160959"/>
          </a:xfrm>
          <a:prstGeom prst="rect">
            <a:avLst/>
          </a:prstGeom>
          <a:solidFill>
            <a:schemeClr val="accent4"/>
          </a:solidFill>
          <a:ln w="3175">
            <a:noFill/>
            <a:prstDash val="solid"/>
            <a:round/>
            <a:headEnd/>
            <a:tailEnd/>
          </a:ln>
          <a:effectLst/>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14" name="TextBox 24">
            <a:extLst>
              <a:ext uri="{FF2B5EF4-FFF2-40B4-BE49-F238E27FC236}">
                <a16:creationId xmlns:a16="http://schemas.microsoft.com/office/drawing/2014/main" id="{A65E206B-A78A-49F5-91B6-F75DD1C162D9}"/>
              </a:ext>
            </a:extLst>
          </p:cNvPr>
          <p:cNvSpPr txBox="1"/>
          <p:nvPr/>
        </p:nvSpPr>
        <p:spPr>
          <a:xfrm>
            <a:off x="3700152" y="1182571"/>
            <a:ext cx="1866785" cy="400110"/>
          </a:xfrm>
          <a:prstGeom prst="rect">
            <a:avLst/>
          </a:prstGeom>
          <a:noFill/>
        </p:spPr>
        <p:txBody>
          <a:bodyPr wrap="square" rtlCol="0">
            <a:spAutoFit/>
          </a:bodyPr>
          <a:lstStyle>
            <a:defPPr>
              <a:defRPr lang="zh-CN"/>
            </a:defPPr>
            <a:lvl1pPr>
              <a:defRPr sz="2000" b="1">
                <a:solidFill>
                  <a:schemeClr val="tx1">
                    <a:lumMod val="75000"/>
                  </a:schemeClr>
                </a:solidFill>
                <a:latin typeface="微軟正黑體" panose="020B0604030504040204" pitchFamily="34" charset="-120"/>
                <a:ea typeface="微軟正黑體" panose="020B0604030504040204" pitchFamily="34" charset="-120"/>
                <a:cs typeface="+mn-ea"/>
              </a:defRPr>
            </a:lvl1pPr>
          </a:lstStyle>
          <a:p>
            <a:r>
              <a:rPr lang="zh-TW" altLang="en-US" dirty="0">
                <a:sym typeface="+mn-lt"/>
              </a:rPr>
              <a:t>最大前提原則</a:t>
            </a:r>
            <a:endParaRPr lang="zh-CN" altLang="en-US" dirty="0">
              <a:sym typeface="+mn-lt"/>
            </a:endParaRPr>
          </a:p>
        </p:txBody>
      </p:sp>
      <p:sp>
        <p:nvSpPr>
          <p:cNvPr id="29" name="任意多边形: 形状 438">
            <a:extLst>
              <a:ext uri="{FF2B5EF4-FFF2-40B4-BE49-F238E27FC236}">
                <a16:creationId xmlns:a16="http://schemas.microsoft.com/office/drawing/2014/main" id="{7301314B-1D39-4151-8BD7-4FA2A718B83D}"/>
              </a:ext>
            </a:extLst>
          </p:cNvPr>
          <p:cNvSpPr>
            <a:spLocks/>
          </p:cNvSpPr>
          <p:nvPr/>
        </p:nvSpPr>
        <p:spPr bwMode="auto">
          <a:xfrm>
            <a:off x="6816151" y="751377"/>
            <a:ext cx="715278" cy="862388"/>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4"/>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endParaRPr lang="en-US" altLang="ko-KR" sz="2800" b="1" dirty="0">
              <a:solidFill>
                <a:schemeClr val="bg1"/>
              </a:solidFill>
              <a:latin typeface="微軟正黑體" panose="020B0604030504040204" pitchFamily="34" charset="-120"/>
              <a:ea typeface="微軟正黑體" panose="020B0604030504040204" pitchFamily="34" charset="-120"/>
              <a:cs typeface="+mn-ea"/>
              <a:sym typeface="+mn-lt"/>
            </a:endParaRPr>
          </a:p>
        </p:txBody>
      </p:sp>
      <p:pic>
        <p:nvPicPr>
          <p:cNvPr id="3" name="圖形 2" descr="鈴鐺 以實心填滿">
            <a:extLst>
              <a:ext uri="{FF2B5EF4-FFF2-40B4-BE49-F238E27FC236}">
                <a16:creationId xmlns:a16="http://schemas.microsoft.com/office/drawing/2014/main" id="{6C93E027-F41B-201A-3FC0-EFF6C47F3B1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095407" y="729547"/>
            <a:ext cx="459233" cy="459233"/>
          </a:xfrm>
          <a:prstGeom prst="rect">
            <a:avLst/>
          </a:prstGeom>
        </p:spPr>
      </p:pic>
    </p:spTree>
    <p:extLst>
      <p:ext uri="{BB962C8B-B14F-4D97-AF65-F5344CB8AC3E}">
        <p14:creationId xmlns:p14="http://schemas.microsoft.com/office/powerpoint/2010/main" val="2734597049"/>
      </p:ext>
    </p:extLst>
  </p:cSld>
  <p:clrMapOvr>
    <a:masterClrMapping/>
  </p:clrMapOvr>
  <p:transition spd="med">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8" name="標題 1"/>
          <p:cNvSpPr>
            <a:spLocks noGrp="1"/>
          </p:cNvSpPr>
          <p:nvPr>
            <p:ph type="title"/>
          </p:nvPr>
        </p:nvSpPr>
        <p:spPr>
          <a:xfrm>
            <a:off x="93452" y="134324"/>
            <a:ext cx="8923548"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二、規劃原則</a:t>
            </a:r>
            <a:endParaRPr lang="zh-TW" altLang="zh-TW" sz="2000" b="1" dirty="0">
              <a:latin typeface="微軟正黑體" panose="020B0604030504040204" pitchFamily="34" charset="-120"/>
              <a:ea typeface="微軟正黑體" panose="020B0604030504040204" pitchFamily="34" charset="-120"/>
              <a:cs typeface="+mn-cs"/>
            </a:endParaRPr>
          </a:p>
        </p:txBody>
      </p:sp>
      <p:grpSp>
        <p:nvGrpSpPr>
          <p:cNvPr id="9" name="群組 8">
            <a:extLst>
              <a:ext uri="{FF2B5EF4-FFF2-40B4-BE49-F238E27FC236}">
                <a16:creationId xmlns:a16="http://schemas.microsoft.com/office/drawing/2014/main" id="{230DA660-9791-4F54-98DB-252B51E17A6F}"/>
              </a:ext>
            </a:extLst>
          </p:cNvPr>
          <p:cNvGrpSpPr/>
          <p:nvPr/>
        </p:nvGrpSpPr>
        <p:grpSpPr>
          <a:xfrm>
            <a:off x="308898" y="729547"/>
            <a:ext cx="8508699" cy="4174347"/>
            <a:chOff x="1557923" y="1511110"/>
            <a:chExt cx="8837635" cy="2960608"/>
          </a:xfrm>
        </p:grpSpPr>
        <p:grpSp>
          <p:nvGrpSpPr>
            <p:cNvPr id="10" name="组合 4">
              <a:extLst>
                <a:ext uri="{FF2B5EF4-FFF2-40B4-BE49-F238E27FC236}">
                  <a16:creationId xmlns:a16="http://schemas.microsoft.com/office/drawing/2014/main" id="{2BEC8E7A-C93B-4EDB-9520-EB021954A71C}"/>
                </a:ext>
              </a:extLst>
            </p:cNvPr>
            <p:cNvGrpSpPr/>
            <p:nvPr/>
          </p:nvGrpSpPr>
          <p:grpSpPr>
            <a:xfrm>
              <a:off x="4697254" y="1526229"/>
              <a:ext cx="2669547" cy="2930372"/>
              <a:chOff x="4586692" y="1343843"/>
              <a:chExt cx="2880554" cy="3161996"/>
            </a:xfrm>
          </p:grpSpPr>
          <p:sp>
            <p:nvSpPr>
              <p:cNvPr id="30" name="矩形: 剪去单角 444">
                <a:extLst>
                  <a:ext uri="{FF2B5EF4-FFF2-40B4-BE49-F238E27FC236}">
                    <a16:creationId xmlns:a16="http://schemas.microsoft.com/office/drawing/2014/main" id="{E0E2A546-7ADC-44F1-AD14-75A1145B3F51}"/>
                  </a:ext>
                </a:extLst>
              </p:cNvPr>
              <p:cNvSpPr/>
              <p:nvPr/>
            </p:nvSpPr>
            <p:spPr>
              <a:xfrm>
                <a:off x="4586692" y="1343844"/>
                <a:ext cx="2853695" cy="3161994"/>
              </a:xfrm>
              <a:prstGeom prst="snip1Rect">
                <a:avLst>
                  <a:gd name="adj" fmla="val 29383"/>
                </a:avLst>
              </a:prstGeom>
              <a:solidFill>
                <a:schemeClr val="bg1"/>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31" name="矩形 30">
                <a:extLst>
                  <a:ext uri="{FF2B5EF4-FFF2-40B4-BE49-F238E27FC236}">
                    <a16:creationId xmlns:a16="http://schemas.microsoft.com/office/drawing/2014/main" id="{0D4F5BCE-B3DF-4488-96D9-9369A9FEFE47}"/>
                  </a:ext>
                </a:extLst>
              </p:cNvPr>
              <p:cNvSpPr/>
              <p:nvPr/>
            </p:nvSpPr>
            <p:spPr>
              <a:xfrm>
                <a:off x="4586693" y="4382658"/>
                <a:ext cx="2853695" cy="123181"/>
              </a:xfrm>
              <a:prstGeom prst="rect">
                <a:avLst/>
              </a:prstGeom>
              <a:solidFill>
                <a:schemeClr val="accent1"/>
              </a:solidFill>
              <a:ln w="3175">
                <a:noFill/>
                <a:prstDash val="solid"/>
                <a:round/>
                <a:headEnd/>
                <a:tailEnd/>
              </a:ln>
              <a:effectLst/>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32" name="任意多边形: 形状 445">
                <a:extLst>
                  <a:ext uri="{FF2B5EF4-FFF2-40B4-BE49-F238E27FC236}">
                    <a16:creationId xmlns:a16="http://schemas.microsoft.com/office/drawing/2014/main" id="{9904115B-53B6-47C8-9262-ACC54B4C86D1}"/>
                  </a:ext>
                </a:extLst>
              </p:cNvPr>
              <p:cNvSpPr>
                <a:spLocks/>
              </p:cNvSpPr>
              <p:nvPr/>
            </p:nvSpPr>
            <p:spPr bwMode="auto">
              <a:xfrm>
                <a:off x="6660335" y="1343843"/>
                <a:ext cx="806911" cy="643667"/>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1"/>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zh-CN" sz="2800" b="1" dirty="0">
                    <a:solidFill>
                      <a:schemeClr val="bg1"/>
                    </a:solidFill>
                    <a:latin typeface="微軟正黑體" panose="020B0604030504040204" pitchFamily="34" charset="-120"/>
                    <a:ea typeface="微軟正黑體" panose="020B0604030504040204" pitchFamily="34" charset="-120"/>
                    <a:cs typeface="+mn-ea"/>
                    <a:sym typeface="+mn-lt"/>
                  </a:rPr>
                  <a:t>2</a:t>
                </a:r>
              </a:p>
            </p:txBody>
          </p:sp>
        </p:grpSp>
        <p:grpSp>
          <p:nvGrpSpPr>
            <p:cNvPr id="11" name="组合 56">
              <a:extLst>
                <a:ext uri="{FF2B5EF4-FFF2-40B4-BE49-F238E27FC236}">
                  <a16:creationId xmlns:a16="http://schemas.microsoft.com/office/drawing/2014/main" id="{FF887DE3-1C6F-41D4-B386-01A6E9801F29}"/>
                </a:ext>
              </a:extLst>
            </p:cNvPr>
            <p:cNvGrpSpPr/>
            <p:nvPr/>
          </p:nvGrpSpPr>
          <p:grpSpPr>
            <a:xfrm>
              <a:off x="1624018" y="1511110"/>
              <a:ext cx="2656500" cy="2960608"/>
              <a:chOff x="1624018" y="1511110"/>
              <a:chExt cx="2656500" cy="2960608"/>
            </a:xfrm>
          </p:grpSpPr>
          <p:sp>
            <p:nvSpPr>
              <p:cNvPr id="23" name="矩形: 剪去单角 437">
                <a:extLst>
                  <a:ext uri="{FF2B5EF4-FFF2-40B4-BE49-F238E27FC236}">
                    <a16:creationId xmlns:a16="http://schemas.microsoft.com/office/drawing/2014/main" id="{1F5EA614-80BC-4759-B61D-B97D292B9B33}"/>
                  </a:ext>
                </a:extLst>
              </p:cNvPr>
              <p:cNvSpPr/>
              <p:nvPr/>
            </p:nvSpPr>
            <p:spPr>
              <a:xfrm>
                <a:off x="1624018" y="1526229"/>
                <a:ext cx="2644654" cy="2930369"/>
              </a:xfrm>
              <a:prstGeom prst="snip1Rect">
                <a:avLst>
                  <a:gd name="adj" fmla="val 29383"/>
                </a:avLst>
              </a:prstGeom>
              <a:solidFill>
                <a:schemeClr val="bg1"/>
              </a:solid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28" name="矩形 27">
                <a:extLst>
                  <a:ext uri="{FF2B5EF4-FFF2-40B4-BE49-F238E27FC236}">
                    <a16:creationId xmlns:a16="http://schemas.microsoft.com/office/drawing/2014/main" id="{23D0501F-F6EA-4A64-8766-D17163EFE229}"/>
                  </a:ext>
                </a:extLst>
              </p:cNvPr>
              <p:cNvSpPr/>
              <p:nvPr/>
            </p:nvSpPr>
            <p:spPr>
              <a:xfrm>
                <a:off x="1624019" y="4357560"/>
                <a:ext cx="2644656" cy="114158"/>
              </a:xfrm>
              <a:prstGeom prst="rect">
                <a:avLst/>
              </a:prstGeom>
              <a:solidFill>
                <a:srgbClr val="81BB59"/>
              </a:solidFill>
              <a:ln w="3175">
                <a:noFill/>
                <a:prstDash val="solid"/>
                <a:round/>
                <a:headEnd/>
                <a:tailEnd/>
              </a:ln>
              <a:effectLst/>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29" name="任意多边形: 形状 438">
                <a:extLst>
                  <a:ext uri="{FF2B5EF4-FFF2-40B4-BE49-F238E27FC236}">
                    <a16:creationId xmlns:a16="http://schemas.microsoft.com/office/drawing/2014/main" id="{7301314B-1D39-4151-8BD7-4FA2A718B83D}"/>
                  </a:ext>
                </a:extLst>
              </p:cNvPr>
              <p:cNvSpPr>
                <a:spLocks/>
              </p:cNvSpPr>
              <p:nvPr/>
            </p:nvSpPr>
            <p:spPr bwMode="auto">
              <a:xfrm>
                <a:off x="3537588" y="1511110"/>
                <a:ext cx="742930" cy="611639"/>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rgbClr val="81BB59"/>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ko-KR" sz="2800" b="1" dirty="0">
                    <a:solidFill>
                      <a:schemeClr val="bg1"/>
                    </a:solidFill>
                    <a:latin typeface="微軟正黑體" panose="020B0604030504040204" pitchFamily="34" charset="-120"/>
                    <a:ea typeface="微軟正黑體" panose="020B0604030504040204" pitchFamily="34" charset="-120"/>
                    <a:cs typeface="+mn-ea"/>
                    <a:sym typeface="+mn-lt"/>
                  </a:rPr>
                  <a:t>1</a:t>
                </a:r>
              </a:p>
            </p:txBody>
          </p:sp>
        </p:grpSp>
        <p:grpSp>
          <p:nvGrpSpPr>
            <p:cNvPr id="12" name="组合 7">
              <a:extLst>
                <a:ext uri="{FF2B5EF4-FFF2-40B4-BE49-F238E27FC236}">
                  <a16:creationId xmlns:a16="http://schemas.microsoft.com/office/drawing/2014/main" id="{E2204B67-7B31-4D3A-9298-FF25BDABC4E1}"/>
                </a:ext>
              </a:extLst>
            </p:cNvPr>
            <p:cNvGrpSpPr/>
            <p:nvPr/>
          </p:nvGrpSpPr>
          <p:grpSpPr>
            <a:xfrm>
              <a:off x="7739057" y="1526228"/>
              <a:ext cx="2656501" cy="2930371"/>
              <a:chOff x="148861" y="2386063"/>
              <a:chExt cx="2513200" cy="2772296"/>
            </a:xfrm>
          </p:grpSpPr>
          <p:sp>
            <p:nvSpPr>
              <p:cNvPr id="20" name="矩形: 剪去单角 455">
                <a:extLst>
                  <a:ext uri="{FF2B5EF4-FFF2-40B4-BE49-F238E27FC236}">
                    <a16:creationId xmlns:a16="http://schemas.microsoft.com/office/drawing/2014/main" id="{681835C2-9B95-4F0C-9FA5-37D0EB1CE0AA}"/>
                  </a:ext>
                </a:extLst>
              </p:cNvPr>
              <p:cNvSpPr/>
              <p:nvPr/>
            </p:nvSpPr>
            <p:spPr>
              <a:xfrm>
                <a:off x="148861" y="2386063"/>
                <a:ext cx="2501992" cy="2772295"/>
              </a:xfrm>
              <a:prstGeom prst="snip1Rect">
                <a:avLst>
                  <a:gd name="adj" fmla="val 29383"/>
                </a:avLst>
              </a:prstGeom>
              <a:solidFill>
                <a:schemeClr val="bg1"/>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21" name="矩形 20">
                <a:extLst>
                  <a:ext uri="{FF2B5EF4-FFF2-40B4-BE49-F238E27FC236}">
                    <a16:creationId xmlns:a16="http://schemas.microsoft.com/office/drawing/2014/main" id="{DDFEE120-46A0-42BC-84E7-34C005982C47}"/>
                  </a:ext>
                </a:extLst>
              </p:cNvPr>
              <p:cNvSpPr/>
              <p:nvPr/>
            </p:nvSpPr>
            <p:spPr>
              <a:xfrm>
                <a:off x="148862" y="5050359"/>
                <a:ext cx="2501992" cy="108000"/>
              </a:xfrm>
              <a:prstGeom prst="rect">
                <a:avLst/>
              </a:prstGeom>
              <a:solidFill>
                <a:schemeClr val="accent2"/>
              </a:solidFill>
              <a:ln w="3175">
                <a:noFill/>
                <a:prstDash val="solid"/>
                <a:round/>
                <a:headEnd/>
                <a:tailEnd/>
              </a:ln>
              <a:effectLst/>
            </p:spPr>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22" name="任意多边形: 形状 456">
                <a:extLst>
                  <a:ext uri="{FF2B5EF4-FFF2-40B4-BE49-F238E27FC236}">
                    <a16:creationId xmlns:a16="http://schemas.microsoft.com/office/drawing/2014/main" id="{3AABFAD7-B5D3-4C21-BB07-BB890F83F4A4}"/>
                  </a:ext>
                </a:extLst>
              </p:cNvPr>
              <p:cNvSpPr>
                <a:spLocks/>
              </p:cNvSpPr>
              <p:nvPr/>
            </p:nvSpPr>
            <p:spPr bwMode="auto">
              <a:xfrm>
                <a:off x="1972012" y="2386065"/>
                <a:ext cx="690049" cy="564338"/>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2"/>
              </a:solidFill>
              <a:ln w="3175">
                <a:noFill/>
                <a:prstDash val="solid"/>
                <a:round/>
                <a:headEnd/>
                <a:tailEnd/>
              </a:ln>
              <a:effectLst/>
            </p:spPr>
            <p:txBody>
              <a:bodyPr vert="horz" wrap="square" lIns="121920" tIns="60960" rIns="121920" bIns="60960" anchor="t" anchorCtr="0" compatLnSpc="1">
                <a:prstTxWarp prst="textNoShape">
                  <a:avLst/>
                </a:prstTxWarp>
                <a:normAutofit/>
              </a:bodyPr>
              <a:lstStyle/>
              <a:p>
                <a:pPr lvl="0" algn="r"/>
                <a:r>
                  <a:rPr lang="en-US" altLang="ko-KR" sz="2800" b="1" dirty="0">
                    <a:solidFill>
                      <a:schemeClr val="bg1"/>
                    </a:solidFill>
                    <a:latin typeface="微軟正黑體" panose="020B0604030504040204" pitchFamily="34" charset="-120"/>
                    <a:ea typeface="微軟正黑體" panose="020B0604030504040204" pitchFamily="34" charset="-120"/>
                    <a:cs typeface="+mn-ea"/>
                    <a:sym typeface="+mn-lt"/>
                  </a:rPr>
                  <a:t>3</a:t>
                </a:r>
              </a:p>
            </p:txBody>
          </p:sp>
        </p:grpSp>
        <p:sp>
          <p:nvSpPr>
            <p:cNvPr id="13" name="TextBox 23">
              <a:extLst>
                <a:ext uri="{FF2B5EF4-FFF2-40B4-BE49-F238E27FC236}">
                  <a16:creationId xmlns:a16="http://schemas.microsoft.com/office/drawing/2014/main" id="{A8703976-A58E-4158-A1D6-0D91644C82DE}"/>
                </a:ext>
              </a:extLst>
            </p:cNvPr>
            <p:cNvSpPr txBox="1"/>
            <p:nvPr/>
          </p:nvSpPr>
          <p:spPr>
            <a:xfrm>
              <a:off x="1557923" y="2164112"/>
              <a:ext cx="2719816" cy="2193784"/>
            </a:xfrm>
            <a:prstGeom prst="rect">
              <a:avLst/>
            </a:prstGeom>
            <a:noFill/>
          </p:spPr>
          <p:txBody>
            <a:bodyPr wrap="square" rtlCol="0">
              <a:spAutoFit/>
            </a:bodyPr>
            <a:lstStyle/>
            <a:p>
              <a:pPr marL="176213" indent="-176213" algn="just">
                <a:lnSpc>
                  <a:spcPts val="1800"/>
                </a:lnSpc>
                <a:spcBef>
                  <a:spcPts val="600"/>
                </a:spcBef>
                <a:buFont typeface="Wingdings" panose="05000000000000000000" pitchFamily="2" charset="2"/>
                <a:buChar char="l"/>
              </a:pP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尊重學生自由意願的選擇，並非全面強制有服役義務的學生都需適用。</a:t>
              </a:r>
              <a:endParaRPr lang="en-US" altLang="zh-CN"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marL="176213" indent="-176213" algn="just">
                <a:lnSpc>
                  <a:spcPts val="1800"/>
                </a:lnSpc>
                <a:spcBef>
                  <a:spcPts val="600"/>
                </a:spcBef>
                <a:buFont typeface="Wingdings" panose="05000000000000000000" pitchFamily="2" charset="2"/>
                <a:buChar char="l"/>
              </a:pP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不影響專業能力培養及不變動畢業學分條件</a:t>
              </a:r>
              <a:endParaRPr lang="en-US" altLang="zh-TW"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marL="176213" indent="-176213" algn="just">
                <a:lnSpc>
                  <a:spcPts val="1800"/>
                </a:lnSpc>
                <a:spcBef>
                  <a:spcPts val="600"/>
                </a:spcBef>
                <a:buFont typeface="Wingdings" panose="05000000000000000000" pitchFamily="2" charset="2"/>
                <a:buChar char="l"/>
              </a:pP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依學生於就學期間申請服役的選擇，由學校提供彈性修業措施，支持學生就學期間同時完成服役及修畢學位</a:t>
              </a:r>
              <a:endParaRPr lang="en-US" altLang="zh-TW"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marL="176213" indent="-176213" algn="just">
                <a:lnSpc>
                  <a:spcPts val="1800"/>
                </a:lnSpc>
                <a:spcBef>
                  <a:spcPts val="600"/>
                </a:spcBef>
                <a:buFont typeface="Wingdings" panose="05000000000000000000" pitchFamily="2" charset="2"/>
                <a:buChar char="l"/>
              </a:pP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能與其他未服役學生相同，接續投入職場或升學</a:t>
              </a:r>
              <a:endParaRPr lang="en-US" altLang="zh-TW"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p:txBody>
        </p:sp>
        <p:sp>
          <p:nvSpPr>
            <p:cNvPr id="14" name="TextBox 24">
              <a:extLst>
                <a:ext uri="{FF2B5EF4-FFF2-40B4-BE49-F238E27FC236}">
                  <a16:creationId xmlns:a16="http://schemas.microsoft.com/office/drawing/2014/main" id="{A65E206B-A78A-49F5-91B6-F75DD1C162D9}"/>
                </a:ext>
              </a:extLst>
            </p:cNvPr>
            <p:cNvSpPr txBox="1"/>
            <p:nvPr/>
          </p:nvSpPr>
          <p:spPr>
            <a:xfrm>
              <a:off x="1671674" y="1630761"/>
              <a:ext cx="1938953" cy="283774"/>
            </a:xfrm>
            <a:prstGeom prst="rect">
              <a:avLst/>
            </a:prstGeom>
            <a:noFill/>
          </p:spPr>
          <p:txBody>
            <a:bodyPr wrap="square" rtlCol="0">
              <a:spAutoFit/>
            </a:bodyPr>
            <a:lstStyle>
              <a:defPPr>
                <a:defRPr lang="zh-CN"/>
              </a:defPPr>
              <a:lvl1pPr>
                <a:defRPr sz="2000" b="1">
                  <a:solidFill>
                    <a:schemeClr val="tx1">
                      <a:lumMod val="75000"/>
                    </a:schemeClr>
                  </a:solidFill>
                  <a:latin typeface="微軟正黑體" panose="020B0604030504040204" pitchFamily="34" charset="-120"/>
                  <a:ea typeface="微軟正黑體" panose="020B0604030504040204" pitchFamily="34" charset="-120"/>
                  <a:cs typeface="+mn-ea"/>
                </a:defRPr>
              </a:lvl1pPr>
            </a:lstStyle>
            <a:p>
              <a:r>
                <a:rPr lang="zh-TW" altLang="en-US" dirty="0">
                  <a:sym typeface="+mn-lt"/>
                </a:rPr>
                <a:t>尊重學生選擇</a:t>
              </a:r>
              <a:endParaRPr lang="zh-CN" altLang="en-US" dirty="0">
                <a:sym typeface="+mn-lt"/>
              </a:endParaRPr>
            </a:p>
          </p:txBody>
        </p:sp>
      </p:grpSp>
      <p:sp>
        <p:nvSpPr>
          <p:cNvPr id="33" name="TextBox 23">
            <a:extLst>
              <a:ext uri="{FF2B5EF4-FFF2-40B4-BE49-F238E27FC236}">
                <a16:creationId xmlns:a16="http://schemas.microsoft.com/office/drawing/2014/main" id="{CC6443A7-1094-47C3-8BA5-833595CA367A}"/>
              </a:ext>
            </a:extLst>
          </p:cNvPr>
          <p:cNvSpPr txBox="1"/>
          <p:nvPr/>
        </p:nvSpPr>
        <p:spPr>
          <a:xfrm>
            <a:off x="3319976" y="1693644"/>
            <a:ext cx="2462292" cy="2165593"/>
          </a:xfrm>
          <a:prstGeom prst="rect">
            <a:avLst/>
          </a:prstGeom>
          <a:noFill/>
        </p:spPr>
        <p:txBody>
          <a:bodyPr wrap="square" rtlCol="0">
            <a:spAutoFit/>
          </a:bodyPr>
          <a:lstStyle/>
          <a:p>
            <a:pPr marL="176213" indent="-176213" algn="just">
              <a:lnSpc>
                <a:spcPts val="2000"/>
              </a:lnSpc>
              <a:buFont typeface="Wingdings" panose="05000000000000000000" pitchFamily="2" charset="2"/>
              <a:buChar char="l"/>
            </a:pP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參考因應新冠疫情的「安心就學措施」彈性修業模式，研擬「實施指引」</a:t>
            </a:r>
            <a:endParaRPr lang="en-US" altLang="zh-TW"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marL="176213" indent="-176213" algn="just">
              <a:lnSpc>
                <a:spcPts val="2000"/>
              </a:lnSpc>
              <a:spcBef>
                <a:spcPts val="300"/>
              </a:spcBef>
              <a:buFont typeface="Wingdings" panose="05000000000000000000" pitchFamily="2" charset="2"/>
              <a:buChar char="l"/>
            </a:pP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提供包括經費在內的支持措施，以引導大學協助有服役義務學生完成專案服役</a:t>
            </a:r>
            <a:endParaRPr lang="en-US" altLang="zh-CN"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p:txBody>
      </p:sp>
      <p:sp>
        <p:nvSpPr>
          <p:cNvPr id="34" name="TextBox 24">
            <a:extLst>
              <a:ext uri="{FF2B5EF4-FFF2-40B4-BE49-F238E27FC236}">
                <a16:creationId xmlns:a16="http://schemas.microsoft.com/office/drawing/2014/main" id="{F8681072-1BB1-4A9D-943F-0945BE01BA89}"/>
              </a:ext>
            </a:extLst>
          </p:cNvPr>
          <p:cNvSpPr txBox="1"/>
          <p:nvPr/>
        </p:nvSpPr>
        <p:spPr>
          <a:xfrm>
            <a:off x="3387558" y="898251"/>
            <a:ext cx="1866785" cy="400110"/>
          </a:xfrm>
          <a:prstGeom prst="rect">
            <a:avLst/>
          </a:prstGeom>
          <a:noFill/>
        </p:spPr>
        <p:txBody>
          <a:bodyPr wrap="square" rtlCol="0">
            <a:spAutoFit/>
          </a:bodyPr>
          <a:lstStyle/>
          <a:p>
            <a:r>
              <a:rPr lang="zh-TW" altLang="en-US" sz="2000" b="1"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提供指引支持</a:t>
            </a:r>
            <a:endParaRPr lang="zh-CN" altLang="en-US" sz="2000" b="1"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p:txBody>
      </p:sp>
      <p:sp>
        <p:nvSpPr>
          <p:cNvPr id="36" name="TextBox 23">
            <a:extLst>
              <a:ext uri="{FF2B5EF4-FFF2-40B4-BE49-F238E27FC236}">
                <a16:creationId xmlns:a16="http://schemas.microsoft.com/office/drawing/2014/main" id="{4622B3FD-8E5C-4FE7-BC74-9ED38ADEA16E}"/>
              </a:ext>
            </a:extLst>
          </p:cNvPr>
          <p:cNvSpPr txBox="1"/>
          <p:nvPr/>
        </p:nvSpPr>
        <p:spPr>
          <a:xfrm>
            <a:off x="6248564" y="1704953"/>
            <a:ext cx="2569034" cy="2717026"/>
          </a:xfrm>
          <a:prstGeom prst="rect">
            <a:avLst/>
          </a:prstGeom>
          <a:noFill/>
        </p:spPr>
        <p:txBody>
          <a:bodyPr wrap="square" rtlCol="0">
            <a:spAutoFit/>
          </a:bodyPr>
          <a:lstStyle/>
          <a:p>
            <a:pPr marL="176213" indent="-176213" algn="just">
              <a:lnSpc>
                <a:spcPts val="2000"/>
              </a:lnSpc>
              <a:spcBef>
                <a:spcPts val="600"/>
              </a:spcBef>
              <a:buFont typeface="Wingdings" panose="05000000000000000000" pitchFamily="2" charset="2"/>
              <a:buChar char="l"/>
            </a:pP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以學士班學生為主：役期恢復一年後的首批適用對象為</a:t>
            </a:r>
            <a:r>
              <a:rPr lang="en-US" altLang="zh-TW"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94</a:t>
            </a: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年次以後有服役義務學生，將於</a:t>
            </a:r>
            <a:r>
              <a:rPr lang="en-US" altLang="zh-TW"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112</a:t>
            </a: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學年度陸續進入學士班就讀</a:t>
            </a:r>
            <a:endParaRPr lang="en-US" altLang="zh-TW"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marL="176213" indent="-176213" algn="just">
              <a:lnSpc>
                <a:spcPts val="2000"/>
              </a:lnSpc>
              <a:spcBef>
                <a:spcPts val="300"/>
              </a:spcBef>
              <a:buFont typeface="Wingdings" panose="05000000000000000000" pitchFamily="2" charset="2"/>
              <a:buChar char="l"/>
            </a:pP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碩博士班學生則提供休學年限及修業年限彈性</a:t>
            </a:r>
            <a:endParaRPr lang="en-US" altLang="zh-TW"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marL="176213" indent="-176213" algn="just">
              <a:lnSpc>
                <a:spcPts val="2000"/>
              </a:lnSpc>
              <a:spcBef>
                <a:spcPts val="300"/>
              </a:spcBef>
              <a:buFont typeface="Wingdings" panose="05000000000000000000" pitchFamily="2" charset="2"/>
              <a:buChar char="l"/>
            </a:pP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專科學校依既有各校修業規定辦理</a:t>
            </a:r>
          </a:p>
        </p:txBody>
      </p:sp>
      <p:sp>
        <p:nvSpPr>
          <p:cNvPr id="37" name="TextBox 24">
            <a:extLst>
              <a:ext uri="{FF2B5EF4-FFF2-40B4-BE49-F238E27FC236}">
                <a16:creationId xmlns:a16="http://schemas.microsoft.com/office/drawing/2014/main" id="{BAD14F7C-B08C-4F08-AA38-A6E7544C3FC8}"/>
              </a:ext>
            </a:extLst>
          </p:cNvPr>
          <p:cNvSpPr txBox="1"/>
          <p:nvPr/>
        </p:nvSpPr>
        <p:spPr>
          <a:xfrm>
            <a:off x="6262262" y="898251"/>
            <a:ext cx="1866785" cy="400110"/>
          </a:xfrm>
          <a:prstGeom prst="rect">
            <a:avLst/>
          </a:prstGeom>
          <a:noFill/>
        </p:spPr>
        <p:txBody>
          <a:bodyPr wrap="square" rtlCol="0">
            <a:spAutoFit/>
          </a:bodyPr>
          <a:lstStyle/>
          <a:p>
            <a:r>
              <a:rPr lang="zh-TW" altLang="en-US" sz="2000" b="1"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界定適用對象</a:t>
            </a:r>
            <a:endParaRPr lang="zh-CN" altLang="en-US" sz="2000" b="1"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p:txBody>
      </p:sp>
    </p:spTree>
    <p:extLst>
      <p:ext uri="{BB962C8B-B14F-4D97-AF65-F5344CB8AC3E}">
        <p14:creationId xmlns:p14="http://schemas.microsoft.com/office/powerpoint/2010/main" val="586103729"/>
      </p:ext>
    </p:extLst>
  </p:cSld>
  <p:clrMapOvr>
    <a:masterClrMapping/>
  </p:clrMapOvr>
  <p:transition spd="med">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8" name="標題 1"/>
          <p:cNvSpPr>
            <a:spLocks noGrp="1"/>
          </p:cNvSpPr>
          <p:nvPr>
            <p:ph type="title"/>
          </p:nvPr>
        </p:nvSpPr>
        <p:spPr>
          <a:xfrm>
            <a:off x="70241" y="164750"/>
            <a:ext cx="8921359"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三、彈性修業措施規劃方向</a:t>
            </a:r>
            <a:r>
              <a:rPr lang="en-US" altLang="zh-TW" sz="2800" b="1" dirty="0">
                <a:latin typeface="微軟正黑體" panose="020B0604030504040204" pitchFamily="34" charset="-120"/>
                <a:ea typeface="微軟正黑體" panose="020B0604030504040204" pitchFamily="34" charset="-120"/>
              </a:rPr>
              <a:t>(1/3)</a:t>
            </a:r>
            <a:endParaRPr lang="zh-TW" altLang="zh-TW" sz="2000" b="1" dirty="0">
              <a:latin typeface="微軟正黑體" panose="020B0604030504040204" pitchFamily="34" charset="-120"/>
              <a:ea typeface="微軟正黑體" panose="020B0604030504040204" pitchFamily="34" charset="-120"/>
              <a:cs typeface="+mn-cs"/>
            </a:endParaRPr>
          </a:p>
        </p:txBody>
      </p:sp>
      <p:sp>
        <p:nvSpPr>
          <p:cNvPr id="48" name="Oval 78">
            <a:extLst>
              <a:ext uri="{FF2B5EF4-FFF2-40B4-BE49-F238E27FC236}">
                <a16:creationId xmlns:a16="http://schemas.microsoft.com/office/drawing/2014/main" id="{073191FC-9A5B-490B-8AE1-956630ADD166}"/>
              </a:ext>
            </a:extLst>
          </p:cNvPr>
          <p:cNvSpPr>
            <a:spLocks noChangeAspect="1"/>
          </p:cNvSpPr>
          <p:nvPr/>
        </p:nvSpPr>
        <p:spPr>
          <a:xfrm>
            <a:off x="171858" y="766933"/>
            <a:ext cx="503653" cy="499522"/>
          </a:xfrm>
          <a:prstGeom prst="ellipse">
            <a:avLst/>
          </a:prstGeom>
          <a:solidFill>
            <a:schemeClr val="bg1"/>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en-US" sz="2000" b="1" dirty="0">
              <a:solidFill>
                <a:schemeClr val="accent1"/>
              </a:solidFill>
              <a:latin typeface="微軟正黑體" panose="020B0604030504040204" pitchFamily="34" charset="-120"/>
              <a:ea typeface="微軟正黑體" panose="020B0604030504040204" pitchFamily="34" charset="-120"/>
              <a:cs typeface="+mn-ea"/>
              <a:sym typeface="+mn-lt"/>
            </a:endParaRPr>
          </a:p>
        </p:txBody>
      </p:sp>
      <p:sp>
        <p:nvSpPr>
          <p:cNvPr id="91" name="Rounded Rectangle 32">
            <a:extLst>
              <a:ext uri="{FF2B5EF4-FFF2-40B4-BE49-F238E27FC236}">
                <a16:creationId xmlns:a16="http://schemas.microsoft.com/office/drawing/2014/main" id="{8CDDBBE6-8CA6-436A-B73D-D3CC3C2DEB02}"/>
              </a:ext>
            </a:extLst>
          </p:cNvPr>
          <p:cNvSpPr/>
          <p:nvPr/>
        </p:nvSpPr>
        <p:spPr>
          <a:xfrm rot="10800000" flipV="1">
            <a:off x="750072" y="797593"/>
            <a:ext cx="927070" cy="433193"/>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zh-TW" altLang="en-US" sz="1600" b="1" dirty="0">
                <a:solidFill>
                  <a:schemeClr val="bg1"/>
                </a:solidFill>
                <a:latin typeface="微軟正黑體" panose="020B0604030504040204" pitchFamily="34" charset="-120"/>
                <a:ea typeface="微軟正黑體" panose="020B0604030504040204" pitchFamily="34" charset="-120"/>
                <a:cs typeface="+mn-ea"/>
                <a:sym typeface="+mn-lt"/>
              </a:rPr>
              <a:t>範例</a:t>
            </a:r>
            <a:endParaRPr lang="en-US" sz="1600" b="1" dirty="0">
              <a:solidFill>
                <a:schemeClr val="bg1"/>
              </a:solidFill>
              <a:latin typeface="微軟正黑體" panose="020B0604030504040204" pitchFamily="34" charset="-120"/>
              <a:ea typeface="微軟正黑體" panose="020B0604030504040204" pitchFamily="34" charset="-120"/>
              <a:cs typeface="+mn-ea"/>
              <a:sym typeface="+mn-lt"/>
            </a:endParaRPr>
          </a:p>
        </p:txBody>
      </p:sp>
      <p:sp>
        <p:nvSpPr>
          <p:cNvPr id="63" name="Rectangle 29">
            <a:extLst>
              <a:ext uri="{FF2B5EF4-FFF2-40B4-BE49-F238E27FC236}">
                <a16:creationId xmlns:a16="http://schemas.microsoft.com/office/drawing/2014/main" id="{D05CBBC5-0A7E-4ECC-AA30-4156333F2505}"/>
              </a:ext>
            </a:extLst>
          </p:cNvPr>
          <p:cNvSpPr/>
          <p:nvPr/>
        </p:nvSpPr>
        <p:spPr>
          <a:xfrm>
            <a:off x="675511" y="1304075"/>
            <a:ext cx="7953737" cy="3601883"/>
          </a:xfrm>
          <a:prstGeom prst="rect">
            <a:avLst/>
          </a:prstGeom>
        </p:spPr>
        <p:txBody>
          <a:bodyPr wrap="square">
            <a:spAutoFit/>
          </a:bodyPr>
          <a:lstStyle/>
          <a:p>
            <a:pPr marL="171450" indent="-171450" algn="just">
              <a:lnSpc>
                <a:spcPts val="2400"/>
              </a:lnSpc>
              <a:spcBef>
                <a:spcPts val="600"/>
              </a:spcBef>
              <a:spcAft>
                <a:spcPts val="0"/>
              </a:spcAft>
              <a:buFont typeface="Arial" panose="020B0604020202020204" pitchFamily="34" charset="0"/>
              <a:buChar char="•"/>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就學期間服役的彈性修業措施，是建立在各校現有的教學機制基礎上，包括學期修課學分數、暑期修課、跨校選課、修業年限及學習銜接與輔導等。</a:t>
            </a:r>
            <a:endParaRPr lang="en-US" altLang="zh-TW"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marL="171450" indent="-171450" algn="just">
              <a:lnSpc>
                <a:spcPts val="2400"/>
              </a:lnSpc>
              <a:spcBef>
                <a:spcPts val="600"/>
              </a:spcBef>
              <a:spcAft>
                <a:spcPts val="0"/>
              </a:spcAft>
              <a:buFont typeface="Arial" panose="020B0604020202020204" pitchFamily="34" charset="0"/>
              <a:buChar char="•"/>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本指引請學校在現行規範中，將學士學生就學期間有意願選擇服役者，納入適用的對象，讓學生</a:t>
            </a:r>
            <a:r>
              <a:rPr lang="zh-TW" altLang="en-US" sz="1800" dirty="0">
                <a:solidFill>
                  <a:prstClr val="black"/>
                </a:solidFill>
                <a:latin typeface="微軟正黑體" panose="020B0604030504040204" pitchFamily="34" charset="-120"/>
                <a:ea typeface="微軟正黑體" panose="020B0604030504040204" pitchFamily="34" charset="-120"/>
              </a:rPr>
              <a:t>有更多自我選擇的機會，並且能</a:t>
            </a: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進行彈性修業。</a:t>
            </a:r>
            <a:endParaRPr lang="en-US" altLang="zh-TW"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marL="171450" indent="-171450" algn="just">
              <a:lnSpc>
                <a:spcPts val="2400"/>
              </a:lnSpc>
              <a:spcBef>
                <a:spcPts val="600"/>
              </a:spcBef>
              <a:spcAft>
                <a:spcPts val="0"/>
              </a:spcAft>
              <a:buFont typeface="Arial" panose="020B0604020202020204" pitchFamily="34" charset="0"/>
              <a:buChar char="•"/>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以提前畢業規定為例：</a:t>
            </a:r>
            <a:endParaRPr lang="en-US" altLang="zh-TW"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lvl="1" algn="just">
              <a:lnSpc>
                <a:spcPts val="2400"/>
              </a:lnSpc>
              <a:spcBef>
                <a:spcPts val="600"/>
              </a:spcBef>
            </a:pPr>
            <a:r>
              <a:rPr lang="zh-TW" altLang="en-US" sz="1600" dirty="0">
                <a:solidFill>
                  <a:schemeClr val="tx1">
                    <a:lumMod val="75000"/>
                  </a:schemeClr>
                </a:solidFill>
                <a:latin typeface="標楷體" panose="03000509000000000000" pitchFamily="65" charset="-120"/>
                <a:ea typeface="標楷體" panose="03000509000000000000" pitchFamily="65" charset="-120"/>
                <a:cs typeface="+mn-ea"/>
                <a:sym typeface="+mn-lt"/>
              </a:rPr>
              <a:t>學士班學生符合下列標準者得申請提前一學期或一學年畢業。</a:t>
            </a:r>
          </a:p>
          <a:p>
            <a:pPr lvl="1" algn="just">
              <a:lnSpc>
                <a:spcPts val="2400"/>
              </a:lnSpc>
              <a:spcBef>
                <a:spcPts val="600"/>
              </a:spcBef>
            </a:pPr>
            <a:r>
              <a:rPr lang="zh-TW" altLang="en-US" sz="1600" dirty="0">
                <a:solidFill>
                  <a:schemeClr val="tx1">
                    <a:lumMod val="75000"/>
                  </a:schemeClr>
                </a:solidFill>
                <a:latin typeface="標楷體" panose="03000509000000000000" pitchFamily="65" charset="-120"/>
                <a:ea typeface="標楷體" panose="03000509000000000000" pitchFamily="65" charset="-120"/>
                <a:cs typeface="+mn-ea"/>
                <a:sym typeface="+mn-lt"/>
              </a:rPr>
              <a:t>（</a:t>
            </a:r>
            <a:r>
              <a:rPr lang="en-US" altLang="zh-TW" sz="1600" dirty="0">
                <a:solidFill>
                  <a:schemeClr val="tx1">
                    <a:lumMod val="75000"/>
                  </a:schemeClr>
                </a:solidFill>
                <a:latin typeface="標楷體" panose="03000509000000000000" pitchFamily="65" charset="-120"/>
                <a:ea typeface="標楷體" panose="03000509000000000000" pitchFamily="65" charset="-120"/>
                <a:cs typeface="+mn-ea"/>
                <a:sym typeface="+mn-lt"/>
              </a:rPr>
              <a:t>1</a:t>
            </a:r>
            <a:r>
              <a:rPr lang="zh-TW" altLang="en-US" sz="1600" dirty="0">
                <a:solidFill>
                  <a:schemeClr val="tx1">
                    <a:lumMod val="75000"/>
                  </a:schemeClr>
                </a:solidFill>
                <a:latin typeface="標楷體" panose="03000509000000000000" pitchFamily="65" charset="-120"/>
                <a:ea typeface="標楷體" panose="03000509000000000000" pitchFamily="65" charset="-120"/>
                <a:cs typeface="+mn-ea"/>
                <a:sym typeface="+mn-lt"/>
              </a:rPr>
              <a:t>）修滿應修科目與學分數，且學業成績總平均達</a:t>
            </a:r>
            <a:r>
              <a:rPr lang="en-US" altLang="zh-TW" sz="1600" dirty="0">
                <a:solidFill>
                  <a:schemeClr val="tx1">
                    <a:lumMod val="75000"/>
                  </a:schemeClr>
                </a:solidFill>
                <a:latin typeface="標楷體" panose="03000509000000000000" pitchFamily="65" charset="-120"/>
                <a:ea typeface="標楷體" panose="03000509000000000000" pitchFamily="65" charset="-120"/>
                <a:cs typeface="+mn-ea"/>
                <a:sym typeface="+mn-lt"/>
              </a:rPr>
              <a:t>GPA○○</a:t>
            </a:r>
            <a:r>
              <a:rPr lang="zh-TW" altLang="en-US" sz="1600" dirty="0">
                <a:solidFill>
                  <a:schemeClr val="tx1">
                    <a:lumMod val="75000"/>
                  </a:schemeClr>
                </a:solidFill>
                <a:latin typeface="標楷體" panose="03000509000000000000" pitchFamily="65" charset="-120"/>
                <a:ea typeface="標楷體" panose="03000509000000000000" pitchFamily="65" charset="-120"/>
                <a:cs typeface="+mn-ea"/>
                <a:sym typeface="+mn-lt"/>
              </a:rPr>
              <a:t>以上或總成績名次在該系組班學生數前○○○以內，</a:t>
            </a:r>
            <a:r>
              <a:rPr lang="zh-TW" altLang="en-US" sz="1600" u="sng" dirty="0">
                <a:solidFill>
                  <a:schemeClr val="tx1">
                    <a:lumMod val="75000"/>
                  </a:schemeClr>
                </a:solidFill>
                <a:latin typeface="標楷體" panose="03000509000000000000" pitchFamily="65" charset="-120"/>
                <a:ea typeface="標楷體" panose="03000509000000000000" pitchFamily="65" charset="-120"/>
                <a:cs typeface="+mn-ea"/>
                <a:sym typeface="+mn-lt"/>
              </a:rPr>
              <a:t>申請學士班就學期間服役者不在此限</a:t>
            </a:r>
            <a:r>
              <a:rPr lang="zh-TW" altLang="en-US" sz="1600" dirty="0">
                <a:solidFill>
                  <a:schemeClr val="tx1">
                    <a:lumMod val="75000"/>
                  </a:schemeClr>
                </a:solidFill>
                <a:latin typeface="標楷體" panose="03000509000000000000" pitchFamily="65" charset="-120"/>
                <a:ea typeface="標楷體" panose="03000509000000000000" pitchFamily="65" charset="-120"/>
                <a:cs typeface="+mn-ea"/>
                <a:sym typeface="+mn-lt"/>
              </a:rPr>
              <a:t>。</a:t>
            </a:r>
          </a:p>
          <a:p>
            <a:pPr lvl="1" algn="just">
              <a:lnSpc>
                <a:spcPts val="2400"/>
              </a:lnSpc>
              <a:spcBef>
                <a:spcPts val="600"/>
              </a:spcBef>
            </a:pPr>
            <a:r>
              <a:rPr lang="zh-TW" altLang="en-US" sz="1600" dirty="0">
                <a:solidFill>
                  <a:schemeClr val="tx1">
                    <a:lumMod val="75000"/>
                  </a:schemeClr>
                </a:solidFill>
                <a:latin typeface="標楷體" panose="03000509000000000000" pitchFamily="65" charset="-120"/>
                <a:ea typeface="標楷體" panose="03000509000000000000" pitchFamily="65" charset="-120"/>
                <a:cs typeface="+mn-ea"/>
                <a:sym typeface="+mn-lt"/>
              </a:rPr>
              <a:t>（</a:t>
            </a:r>
            <a:r>
              <a:rPr lang="en-US" altLang="zh-TW" sz="1600" dirty="0">
                <a:solidFill>
                  <a:schemeClr val="tx1">
                    <a:lumMod val="75000"/>
                  </a:schemeClr>
                </a:solidFill>
                <a:latin typeface="標楷體" panose="03000509000000000000" pitchFamily="65" charset="-120"/>
                <a:ea typeface="標楷體" panose="03000509000000000000" pitchFamily="65" charset="-120"/>
                <a:cs typeface="+mn-ea"/>
                <a:sym typeface="+mn-lt"/>
              </a:rPr>
              <a:t>2</a:t>
            </a:r>
            <a:r>
              <a:rPr lang="zh-TW" altLang="en-US" sz="1600" dirty="0">
                <a:solidFill>
                  <a:schemeClr val="tx1">
                    <a:lumMod val="75000"/>
                  </a:schemeClr>
                </a:solidFill>
                <a:latin typeface="標楷體" panose="03000509000000000000" pitchFamily="65" charset="-120"/>
                <a:ea typeface="標楷體" panose="03000509000000000000" pitchFamily="65" charset="-120"/>
                <a:cs typeface="+mn-ea"/>
                <a:sym typeface="+mn-lt"/>
              </a:rPr>
              <a:t>）各學期操行成績及格。</a:t>
            </a:r>
          </a:p>
          <a:p>
            <a:pPr lvl="1" algn="just">
              <a:lnSpc>
                <a:spcPts val="2400"/>
              </a:lnSpc>
              <a:spcBef>
                <a:spcPts val="600"/>
              </a:spcBef>
            </a:pPr>
            <a:r>
              <a:rPr lang="zh-TW" altLang="en-US" sz="1600" dirty="0">
                <a:solidFill>
                  <a:schemeClr val="tx1">
                    <a:lumMod val="75000"/>
                  </a:schemeClr>
                </a:solidFill>
                <a:latin typeface="標楷體" panose="03000509000000000000" pitchFamily="65" charset="-120"/>
                <a:ea typeface="標楷體" panose="03000509000000000000" pitchFamily="65" charset="-120"/>
                <a:cs typeface="+mn-ea"/>
                <a:sym typeface="+mn-lt"/>
              </a:rPr>
              <a:t>（</a:t>
            </a:r>
            <a:r>
              <a:rPr lang="en-US" altLang="zh-TW" sz="1600" dirty="0">
                <a:solidFill>
                  <a:schemeClr val="tx1">
                    <a:lumMod val="75000"/>
                  </a:schemeClr>
                </a:solidFill>
                <a:latin typeface="標楷體" panose="03000509000000000000" pitchFamily="65" charset="-120"/>
                <a:ea typeface="標楷體" panose="03000509000000000000" pitchFamily="65" charset="-120"/>
                <a:cs typeface="+mn-ea"/>
                <a:sym typeface="+mn-lt"/>
              </a:rPr>
              <a:t>3</a:t>
            </a:r>
            <a:r>
              <a:rPr lang="zh-TW" altLang="en-US" sz="1600" dirty="0">
                <a:solidFill>
                  <a:schemeClr val="tx1">
                    <a:lumMod val="75000"/>
                  </a:schemeClr>
                </a:solidFill>
                <a:latin typeface="標楷體" panose="03000509000000000000" pitchFamily="65" charset="-120"/>
                <a:ea typeface="標楷體" panose="03000509000000000000" pitchFamily="65" charset="-120"/>
                <a:cs typeface="+mn-ea"/>
                <a:sym typeface="+mn-lt"/>
              </a:rPr>
              <a:t>）有實習年限者，已完成實習，成績及格 。</a:t>
            </a:r>
          </a:p>
        </p:txBody>
      </p:sp>
      <p:pic>
        <p:nvPicPr>
          <p:cNvPr id="5" name="圖形 4" descr="羽毛筆 以實心填滿">
            <a:extLst>
              <a:ext uri="{FF2B5EF4-FFF2-40B4-BE49-F238E27FC236}">
                <a16:creationId xmlns:a16="http://schemas.microsoft.com/office/drawing/2014/main" id="{4BE88232-EF7D-5119-6FE3-540D047602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7762" y="828268"/>
            <a:ext cx="371844" cy="371844"/>
          </a:xfrm>
          <a:prstGeom prst="rect">
            <a:avLst/>
          </a:prstGeom>
        </p:spPr>
      </p:pic>
    </p:spTree>
    <p:extLst>
      <p:ext uri="{BB962C8B-B14F-4D97-AF65-F5344CB8AC3E}">
        <p14:creationId xmlns:p14="http://schemas.microsoft.com/office/powerpoint/2010/main" val="582978286"/>
      </p:ext>
    </p:extLst>
  </p:cSld>
  <p:clrMapOvr>
    <a:masterClrMapping/>
  </p:clrMapOvr>
  <p:transition spd="med">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8" name="標題 1"/>
          <p:cNvSpPr>
            <a:spLocks noGrp="1"/>
          </p:cNvSpPr>
          <p:nvPr>
            <p:ph type="title"/>
          </p:nvPr>
        </p:nvSpPr>
        <p:spPr>
          <a:xfrm>
            <a:off x="-1477" y="110161"/>
            <a:ext cx="8921359"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三、彈性修業措施規劃方向</a:t>
            </a:r>
            <a:r>
              <a:rPr lang="en-US" altLang="zh-TW" sz="2800" b="1" dirty="0">
                <a:latin typeface="微軟正黑體" panose="020B0604030504040204" pitchFamily="34" charset="-120"/>
                <a:ea typeface="微軟正黑體" panose="020B0604030504040204" pitchFamily="34" charset="-120"/>
              </a:rPr>
              <a:t>(2/3)</a:t>
            </a:r>
          </a:p>
        </p:txBody>
      </p:sp>
      <p:grpSp>
        <p:nvGrpSpPr>
          <p:cNvPr id="60" name="组合 51">
            <a:extLst>
              <a:ext uri="{FF2B5EF4-FFF2-40B4-BE49-F238E27FC236}">
                <a16:creationId xmlns:a16="http://schemas.microsoft.com/office/drawing/2014/main" id="{79A0287F-5DCE-4DFA-A94D-8BF59065EA78}"/>
              </a:ext>
            </a:extLst>
          </p:cNvPr>
          <p:cNvGrpSpPr/>
          <p:nvPr/>
        </p:nvGrpSpPr>
        <p:grpSpPr>
          <a:xfrm>
            <a:off x="3839328" y="2835016"/>
            <a:ext cx="310185" cy="287845"/>
            <a:chOff x="6661150" y="233363"/>
            <a:chExt cx="320675" cy="300038"/>
          </a:xfrm>
          <a:solidFill>
            <a:schemeClr val="bg1"/>
          </a:solidFill>
        </p:grpSpPr>
        <p:sp>
          <p:nvSpPr>
            <p:cNvPr id="79" name="Freeform 153">
              <a:extLst>
                <a:ext uri="{FF2B5EF4-FFF2-40B4-BE49-F238E27FC236}">
                  <a16:creationId xmlns:a16="http://schemas.microsoft.com/office/drawing/2014/main" id="{F9087322-E765-42D3-A0E5-63A17884149E}"/>
                </a:ext>
              </a:extLst>
            </p:cNvPr>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dirty="0">
                <a:latin typeface="微软雅黑" panose="020B0503020204020204" pitchFamily="34" charset="-122"/>
                <a:ea typeface="微软雅黑" panose="020B0503020204020204" pitchFamily="34" charset="-122"/>
                <a:cs typeface="+mn-ea"/>
                <a:sym typeface="+mn-lt"/>
              </a:endParaRPr>
            </a:p>
          </p:txBody>
        </p:sp>
        <p:sp>
          <p:nvSpPr>
            <p:cNvPr id="80" name="Freeform 154">
              <a:extLst>
                <a:ext uri="{FF2B5EF4-FFF2-40B4-BE49-F238E27FC236}">
                  <a16:creationId xmlns:a16="http://schemas.microsoft.com/office/drawing/2014/main" id="{1DEC20B0-C125-42B5-9354-BD5C7EE6D946}"/>
                </a:ext>
              </a:extLst>
            </p:cNvPr>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dirty="0">
                <a:latin typeface="微软雅黑" panose="020B0503020204020204" pitchFamily="34" charset="-122"/>
                <a:ea typeface="微软雅黑" panose="020B0503020204020204" pitchFamily="34" charset="-122"/>
                <a:cs typeface="+mn-ea"/>
                <a:sym typeface="+mn-lt"/>
              </a:endParaRPr>
            </a:p>
          </p:txBody>
        </p:sp>
        <p:sp>
          <p:nvSpPr>
            <p:cNvPr id="81" name="Freeform 155">
              <a:extLst>
                <a:ext uri="{FF2B5EF4-FFF2-40B4-BE49-F238E27FC236}">
                  <a16:creationId xmlns:a16="http://schemas.microsoft.com/office/drawing/2014/main" id="{6CF95A21-6664-4034-AAC1-0F367A61D0A1}"/>
                </a:ext>
              </a:extLst>
            </p:cNvPr>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dirty="0">
                <a:latin typeface="微软雅黑" panose="020B0503020204020204" pitchFamily="34" charset="-122"/>
                <a:ea typeface="微软雅黑" panose="020B0503020204020204" pitchFamily="34" charset="-122"/>
                <a:cs typeface="+mn-ea"/>
                <a:sym typeface="+mn-lt"/>
              </a:endParaRPr>
            </a:p>
          </p:txBody>
        </p:sp>
        <p:sp>
          <p:nvSpPr>
            <p:cNvPr id="82" name="Rectangle 156">
              <a:extLst>
                <a:ext uri="{FF2B5EF4-FFF2-40B4-BE49-F238E27FC236}">
                  <a16:creationId xmlns:a16="http://schemas.microsoft.com/office/drawing/2014/main" id="{F4BDAF27-65AB-48D4-A56F-95F138C56CBC}"/>
                </a:ext>
              </a:extLst>
            </p:cNvPr>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dirty="0">
                <a:latin typeface="微软雅黑" panose="020B0503020204020204" pitchFamily="34" charset="-122"/>
                <a:ea typeface="微软雅黑" panose="020B0503020204020204" pitchFamily="34" charset="-122"/>
                <a:cs typeface="+mn-ea"/>
                <a:sym typeface="+mn-lt"/>
              </a:endParaRPr>
            </a:p>
          </p:txBody>
        </p:sp>
      </p:grpSp>
      <p:grpSp>
        <p:nvGrpSpPr>
          <p:cNvPr id="3" name="群組 2">
            <a:extLst>
              <a:ext uri="{FF2B5EF4-FFF2-40B4-BE49-F238E27FC236}">
                <a16:creationId xmlns:a16="http://schemas.microsoft.com/office/drawing/2014/main" id="{AE530972-4514-4B47-B5BF-6EBA925ACDF4}"/>
              </a:ext>
            </a:extLst>
          </p:cNvPr>
          <p:cNvGrpSpPr/>
          <p:nvPr/>
        </p:nvGrpSpPr>
        <p:grpSpPr>
          <a:xfrm>
            <a:off x="104896" y="904512"/>
            <a:ext cx="8708611" cy="3744048"/>
            <a:chOff x="211271" y="1559896"/>
            <a:chExt cx="8708611" cy="3744048"/>
          </a:xfrm>
        </p:grpSpPr>
        <p:sp>
          <p:nvSpPr>
            <p:cNvPr id="48" name="Oval 78">
              <a:extLst>
                <a:ext uri="{FF2B5EF4-FFF2-40B4-BE49-F238E27FC236}">
                  <a16:creationId xmlns:a16="http://schemas.microsoft.com/office/drawing/2014/main" id="{073191FC-9A5B-490B-8AE1-956630ADD166}"/>
                </a:ext>
              </a:extLst>
            </p:cNvPr>
            <p:cNvSpPr>
              <a:spLocks noChangeAspect="1"/>
            </p:cNvSpPr>
            <p:nvPr/>
          </p:nvSpPr>
          <p:spPr>
            <a:xfrm>
              <a:off x="292560" y="1559896"/>
              <a:ext cx="503653" cy="499522"/>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2000" b="1" dirty="0">
                  <a:solidFill>
                    <a:schemeClr val="accent1"/>
                  </a:solidFill>
                  <a:latin typeface="微軟正黑體" panose="020B0604030504040204" pitchFamily="34" charset="-120"/>
                  <a:ea typeface="微軟正黑體" panose="020B0604030504040204" pitchFamily="34" charset="-120"/>
                  <a:cs typeface="+mn-ea"/>
                  <a:sym typeface="+mn-lt"/>
                </a:rPr>
                <a:t>1</a:t>
              </a:r>
            </a:p>
          </p:txBody>
        </p:sp>
        <p:sp>
          <p:nvSpPr>
            <p:cNvPr id="91" name="Rounded Rectangle 32">
              <a:extLst>
                <a:ext uri="{FF2B5EF4-FFF2-40B4-BE49-F238E27FC236}">
                  <a16:creationId xmlns:a16="http://schemas.microsoft.com/office/drawing/2014/main" id="{8CDDBBE6-8CA6-436A-B73D-D3CC3C2DEB02}"/>
                </a:ext>
              </a:extLst>
            </p:cNvPr>
            <p:cNvSpPr/>
            <p:nvPr/>
          </p:nvSpPr>
          <p:spPr>
            <a:xfrm rot="10800000" flipV="1">
              <a:off x="903910" y="1626578"/>
              <a:ext cx="1722404" cy="43319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zh-TW" altLang="zh-TW" sz="1600" b="1" dirty="0">
                  <a:latin typeface="微軟正黑體" panose="020B0604030504040204" pitchFamily="34" charset="-120"/>
                  <a:ea typeface="微軟正黑體" panose="020B0604030504040204" pitchFamily="34" charset="-120"/>
                </a:rPr>
                <a:t>學期修課學分數</a:t>
              </a:r>
              <a:endParaRPr lang="en-US" sz="1600" b="1" dirty="0">
                <a:solidFill>
                  <a:schemeClr val="bg1"/>
                </a:solidFill>
                <a:latin typeface="微軟正黑體" panose="020B0604030504040204" pitchFamily="34" charset="-120"/>
                <a:ea typeface="微軟正黑體" panose="020B0604030504040204" pitchFamily="34" charset="-120"/>
                <a:cs typeface="+mn-ea"/>
                <a:sym typeface="+mn-lt"/>
              </a:endParaRPr>
            </a:p>
          </p:txBody>
        </p:sp>
        <p:sp>
          <p:nvSpPr>
            <p:cNvPr id="63" name="Rectangle 29">
              <a:extLst>
                <a:ext uri="{FF2B5EF4-FFF2-40B4-BE49-F238E27FC236}">
                  <a16:creationId xmlns:a16="http://schemas.microsoft.com/office/drawing/2014/main" id="{D05CBBC5-0A7E-4ECC-AA30-4156333F2505}"/>
                </a:ext>
              </a:extLst>
            </p:cNvPr>
            <p:cNvSpPr/>
            <p:nvPr/>
          </p:nvSpPr>
          <p:spPr>
            <a:xfrm>
              <a:off x="211271" y="2224679"/>
              <a:ext cx="2629001" cy="2607509"/>
            </a:xfrm>
            <a:prstGeom prst="rect">
              <a:avLst/>
            </a:prstGeom>
          </p:spPr>
          <p:txBody>
            <a:bodyPr wrap="square">
              <a:spAutoFit/>
            </a:bodyPr>
            <a:lstStyle/>
            <a:p>
              <a:pPr marL="171450" indent="-171450" algn="just">
                <a:lnSpc>
                  <a:spcPts val="2400"/>
                </a:lnSpc>
                <a:spcBef>
                  <a:spcPts val="600"/>
                </a:spcBef>
                <a:spcAft>
                  <a:spcPts val="0"/>
                </a:spcAft>
                <a:buFont typeface="Arial" panose="020B0604020202020204" pitchFamily="34" charset="0"/>
                <a:buChar char="•"/>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校內學則或相關教務章則於符合學習進程的前提下，適當放寬學士班每學期最高學分數等規定，以利學生彈性選修課程</a:t>
              </a:r>
              <a:endParaRPr lang="en-US" altLang="zh-TW"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marL="171450" indent="-171450">
                <a:lnSpc>
                  <a:spcPts val="2400"/>
                </a:lnSpc>
                <a:spcBef>
                  <a:spcPts val="600"/>
                </a:spcBef>
                <a:spcAft>
                  <a:spcPts val="0"/>
                </a:spcAft>
                <a:buFont typeface="Arial" panose="020B0604020202020204" pitchFamily="34" charset="0"/>
                <a:buChar char="•"/>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學期間超修之學分不予收取學分費</a:t>
              </a:r>
              <a:endParaRPr lang="en-US" altLang="zh-CN"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p:txBody>
        </p:sp>
        <p:sp>
          <p:nvSpPr>
            <p:cNvPr id="49" name="Oval 79">
              <a:extLst>
                <a:ext uri="{FF2B5EF4-FFF2-40B4-BE49-F238E27FC236}">
                  <a16:creationId xmlns:a16="http://schemas.microsoft.com/office/drawing/2014/main" id="{42B14461-4DAF-4361-91FC-4A93C69F3827}"/>
                </a:ext>
              </a:extLst>
            </p:cNvPr>
            <p:cNvSpPr>
              <a:spLocks noChangeAspect="1"/>
            </p:cNvSpPr>
            <p:nvPr/>
          </p:nvSpPr>
          <p:spPr>
            <a:xfrm>
              <a:off x="3181084" y="1559896"/>
              <a:ext cx="503653" cy="499522"/>
            </a:xfrm>
            <a:prstGeom prst="ellipse">
              <a:avLst/>
            </a:prstGeom>
            <a:solidFill>
              <a:schemeClr val="bg1"/>
            </a:solidFill>
            <a:ln w="38100">
              <a:solidFill>
                <a:srgbClr val="81BB59"/>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2000" b="1" dirty="0">
                  <a:solidFill>
                    <a:srgbClr val="81BB59"/>
                  </a:solidFill>
                  <a:latin typeface="微軟正黑體" panose="020B0604030504040204" pitchFamily="34" charset="-120"/>
                  <a:ea typeface="微軟正黑體" panose="020B0604030504040204" pitchFamily="34" charset="-120"/>
                  <a:cs typeface="+mn-ea"/>
                  <a:sym typeface="+mn-lt"/>
                </a:rPr>
                <a:t>2</a:t>
              </a:r>
              <a:endParaRPr lang="en-US" sz="2000" dirty="0">
                <a:solidFill>
                  <a:srgbClr val="81BB59"/>
                </a:solidFill>
                <a:latin typeface="微軟正黑體" panose="020B0604030504040204" pitchFamily="34" charset="-120"/>
                <a:ea typeface="微軟正黑體" panose="020B0604030504040204" pitchFamily="34" charset="-120"/>
                <a:cs typeface="+mn-ea"/>
                <a:sym typeface="+mn-lt"/>
              </a:endParaRPr>
            </a:p>
          </p:txBody>
        </p:sp>
        <p:sp>
          <p:nvSpPr>
            <p:cNvPr id="89" name="Rounded Rectangle 91">
              <a:extLst>
                <a:ext uri="{FF2B5EF4-FFF2-40B4-BE49-F238E27FC236}">
                  <a16:creationId xmlns:a16="http://schemas.microsoft.com/office/drawing/2014/main" id="{D675E00C-5E49-4C22-8A1F-F500A2CA3500}"/>
                </a:ext>
              </a:extLst>
            </p:cNvPr>
            <p:cNvSpPr/>
            <p:nvPr/>
          </p:nvSpPr>
          <p:spPr>
            <a:xfrm rot="10800000" flipV="1">
              <a:off x="3817172" y="1626224"/>
              <a:ext cx="1722405" cy="433193"/>
            </a:xfrm>
            <a:prstGeom prst="roundRect">
              <a:avLst/>
            </a:prstGeom>
            <a:solidFill>
              <a:srgbClr val="81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zh-TW" altLang="en-US" sz="1600" b="1" dirty="0">
                  <a:solidFill>
                    <a:schemeClr val="bg1"/>
                  </a:solidFill>
                  <a:latin typeface="微軟正黑體" panose="020B0604030504040204" pitchFamily="34" charset="-120"/>
                  <a:ea typeface="微軟正黑體" panose="020B0604030504040204" pitchFamily="34" charset="-120"/>
                  <a:cs typeface="+mn-ea"/>
                  <a:sym typeface="+mn-lt"/>
                </a:rPr>
                <a:t>暑期修課</a:t>
              </a:r>
              <a:endParaRPr lang="en-US" sz="1600" b="1" dirty="0">
                <a:solidFill>
                  <a:schemeClr val="bg1"/>
                </a:solidFill>
                <a:latin typeface="微軟正黑體" panose="020B0604030504040204" pitchFamily="34" charset="-120"/>
                <a:ea typeface="微軟正黑體" panose="020B0604030504040204" pitchFamily="34" charset="-120"/>
                <a:cs typeface="+mn-ea"/>
                <a:sym typeface="+mn-lt"/>
              </a:endParaRPr>
            </a:p>
          </p:txBody>
        </p:sp>
        <p:sp>
          <p:nvSpPr>
            <p:cNvPr id="110" name="Rectangle 29">
              <a:extLst>
                <a:ext uri="{FF2B5EF4-FFF2-40B4-BE49-F238E27FC236}">
                  <a16:creationId xmlns:a16="http://schemas.microsoft.com/office/drawing/2014/main" id="{608CAC7A-6880-4B55-8450-09D0165ED464}"/>
                </a:ext>
              </a:extLst>
            </p:cNvPr>
            <p:cNvSpPr/>
            <p:nvPr/>
          </p:nvSpPr>
          <p:spPr>
            <a:xfrm>
              <a:off x="3213468" y="2234770"/>
              <a:ext cx="2836052" cy="3069174"/>
            </a:xfrm>
            <a:prstGeom prst="rect">
              <a:avLst/>
            </a:prstGeom>
          </p:spPr>
          <p:txBody>
            <a:bodyPr wrap="square">
              <a:spAutoFit/>
            </a:bodyPr>
            <a:lstStyle/>
            <a:p>
              <a:pPr marL="171450" indent="-171450" algn="just">
                <a:lnSpc>
                  <a:spcPts val="2400"/>
                </a:lnSpc>
                <a:spcBef>
                  <a:spcPts val="600"/>
                </a:spcBef>
                <a:spcAft>
                  <a:spcPts val="0"/>
                </a:spcAft>
                <a:buFont typeface="Arial" panose="020B0604020202020204" pitchFamily="34" charset="0"/>
                <a:buChar char="•"/>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學校依原定之暑期課表開課</a:t>
              </a:r>
              <a:endParaRPr lang="en-US" altLang="zh-TW"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marL="171450" indent="-171450" algn="just">
                <a:lnSpc>
                  <a:spcPts val="2400"/>
                </a:lnSpc>
                <a:spcBef>
                  <a:spcPts val="600"/>
                </a:spcBef>
                <a:spcAft>
                  <a:spcPts val="0"/>
                </a:spcAft>
                <a:buFont typeface="Arial" panose="020B0604020202020204" pitchFamily="34" charset="0"/>
                <a:buChar char="•"/>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放寬暑期開課申請條件</a:t>
              </a:r>
              <a:endParaRPr lang="en-US" altLang="zh-TW"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endParaRPr>
            </a:p>
            <a:p>
              <a:pPr marL="171450" indent="-171450" algn="just">
                <a:lnSpc>
                  <a:spcPts val="2400"/>
                </a:lnSpc>
                <a:spcBef>
                  <a:spcPts val="600"/>
                </a:spcBef>
                <a:spcAft>
                  <a:spcPts val="0"/>
                </a:spcAft>
                <a:buFont typeface="Arial" panose="020B0604020202020204" pitchFamily="34" charset="0"/>
                <a:buChar char="•"/>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課程選課人數不足，仍由學校協助開課，學分費差額由本部補助。</a:t>
              </a:r>
            </a:p>
            <a:p>
              <a:pPr marL="171450" indent="-171450" algn="just">
                <a:lnSpc>
                  <a:spcPts val="2400"/>
                </a:lnSpc>
                <a:spcBef>
                  <a:spcPts val="600"/>
                </a:spcBef>
                <a:spcAft>
                  <a:spcPts val="0"/>
                </a:spcAft>
                <a:buFont typeface="Arial" panose="020B0604020202020204" pitchFamily="34" charset="0"/>
                <a:buChar char="•"/>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學校得媒合學生進行暑期跨校選課，或跨校合作共同開設暑修課程</a:t>
              </a:r>
            </a:p>
          </p:txBody>
        </p:sp>
        <p:sp>
          <p:nvSpPr>
            <p:cNvPr id="50" name="Oval 80">
              <a:extLst>
                <a:ext uri="{FF2B5EF4-FFF2-40B4-BE49-F238E27FC236}">
                  <a16:creationId xmlns:a16="http://schemas.microsoft.com/office/drawing/2014/main" id="{A0685137-5F3D-4A6A-94E2-4436331F5986}"/>
                </a:ext>
              </a:extLst>
            </p:cNvPr>
            <p:cNvSpPr>
              <a:spLocks noChangeAspect="1"/>
            </p:cNvSpPr>
            <p:nvPr/>
          </p:nvSpPr>
          <p:spPr>
            <a:xfrm>
              <a:off x="6170889" y="1563036"/>
              <a:ext cx="503653" cy="4995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2000" b="1" dirty="0">
                  <a:solidFill>
                    <a:schemeClr val="accent2"/>
                  </a:solidFill>
                  <a:latin typeface="微軟正黑體" panose="020B0604030504040204" pitchFamily="34" charset="-120"/>
                  <a:ea typeface="微軟正黑體" panose="020B0604030504040204" pitchFamily="34" charset="-120"/>
                  <a:cs typeface="+mn-ea"/>
                  <a:sym typeface="+mn-lt"/>
                </a:rPr>
                <a:t>3</a:t>
              </a:r>
              <a:endParaRPr lang="en-US" sz="2000" dirty="0">
                <a:solidFill>
                  <a:schemeClr val="accent2"/>
                </a:solidFill>
                <a:latin typeface="微軟正黑體" panose="020B0604030504040204" pitchFamily="34" charset="-120"/>
                <a:ea typeface="微軟正黑體" panose="020B0604030504040204" pitchFamily="34" charset="-120"/>
                <a:cs typeface="+mn-ea"/>
                <a:sym typeface="+mn-lt"/>
              </a:endParaRPr>
            </a:p>
          </p:txBody>
        </p:sp>
        <p:sp>
          <p:nvSpPr>
            <p:cNvPr id="87" name="Rounded Rectangle 99">
              <a:extLst>
                <a:ext uri="{FF2B5EF4-FFF2-40B4-BE49-F238E27FC236}">
                  <a16:creationId xmlns:a16="http://schemas.microsoft.com/office/drawing/2014/main" id="{D2D55303-CE65-49A3-80C7-D026F546A285}"/>
                </a:ext>
              </a:extLst>
            </p:cNvPr>
            <p:cNvSpPr/>
            <p:nvPr/>
          </p:nvSpPr>
          <p:spPr>
            <a:xfrm rot="10800000" flipV="1">
              <a:off x="6810095" y="1626225"/>
              <a:ext cx="1722408" cy="433193"/>
            </a:xfrm>
            <a:prstGeom prst="round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rtl="1"/>
              <a:r>
                <a:rPr lang="zh-TW" altLang="en-US" sz="1600" b="1" dirty="0">
                  <a:solidFill>
                    <a:schemeClr val="bg1"/>
                  </a:solidFill>
                  <a:latin typeface="微軟正黑體" panose="020B0604030504040204" pitchFamily="34" charset="-120"/>
                  <a:ea typeface="微軟正黑體" panose="020B0604030504040204" pitchFamily="34" charset="-120"/>
                  <a:cs typeface="+mn-ea"/>
                  <a:sym typeface="+mn-lt"/>
                </a:rPr>
                <a:t>跨校選課</a:t>
              </a:r>
              <a:endParaRPr lang="en-US" sz="1600" b="1" dirty="0">
                <a:solidFill>
                  <a:schemeClr val="bg1"/>
                </a:solidFill>
                <a:latin typeface="微軟正黑體" panose="020B0604030504040204" pitchFamily="34" charset="-120"/>
                <a:ea typeface="微軟正黑體" panose="020B0604030504040204" pitchFamily="34" charset="-120"/>
                <a:cs typeface="+mn-ea"/>
                <a:sym typeface="+mn-lt"/>
              </a:endParaRPr>
            </a:p>
          </p:txBody>
        </p:sp>
        <p:sp>
          <p:nvSpPr>
            <p:cNvPr id="111" name="Rectangle 29">
              <a:extLst>
                <a:ext uri="{FF2B5EF4-FFF2-40B4-BE49-F238E27FC236}">
                  <a16:creationId xmlns:a16="http://schemas.microsoft.com/office/drawing/2014/main" id="{D559A90F-9AFC-46ED-A5B6-9FBC4C00C254}"/>
                </a:ext>
              </a:extLst>
            </p:cNvPr>
            <p:cNvSpPr/>
            <p:nvPr/>
          </p:nvSpPr>
          <p:spPr>
            <a:xfrm>
              <a:off x="6422716" y="2202632"/>
              <a:ext cx="2497166" cy="2838341"/>
            </a:xfrm>
            <a:prstGeom prst="rect">
              <a:avLst/>
            </a:prstGeom>
          </p:spPr>
          <p:txBody>
            <a:bodyPr wrap="square">
              <a:spAutoFit/>
            </a:bodyPr>
            <a:lstStyle/>
            <a:p>
              <a:pPr algn="just">
                <a:lnSpc>
                  <a:spcPts val="2400"/>
                </a:lnSpc>
                <a:spcAft>
                  <a:spcPts val="0"/>
                </a:spcAft>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有服役義務學生如遇課程衝堂或其他不可抗力因素而無法選課時，學校應放寬現行各校規定「學士班須校內當學期或暑修未開設課程始得跨校選課」之限制，並放寬校際選課學分數上限。</a:t>
              </a:r>
            </a:p>
          </p:txBody>
        </p:sp>
      </p:grpSp>
    </p:spTree>
    <p:extLst>
      <p:ext uri="{BB962C8B-B14F-4D97-AF65-F5344CB8AC3E}">
        <p14:creationId xmlns:p14="http://schemas.microsoft.com/office/powerpoint/2010/main" val="1665088757"/>
      </p:ext>
    </p:extLst>
  </p:cSld>
  <p:clrMapOvr>
    <a:masterClrMapping/>
  </p:clrMapOvr>
  <p:transition spd="med">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8" name="標題 1"/>
          <p:cNvSpPr>
            <a:spLocks noGrp="1"/>
          </p:cNvSpPr>
          <p:nvPr>
            <p:ph type="title"/>
          </p:nvPr>
        </p:nvSpPr>
        <p:spPr>
          <a:xfrm>
            <a:off x="70241" y="164750"/>
            <a:ext cx="8921359"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三、彈性修業措施規劃方向</a:t>
            </a:r>
            <a:r>
              <a:rPr lang="en-US" altLang="zh-TW" sz="2800" b="1" dirty="0">
                <a:latin typeface="微軟正黑體" panose="020B0604030504040204" pitchFamily="34" charset="-120"/>
                <a:ea typeface="微軟正黑體" panose="020B0604030504040204" pitchFamily="34" charset="-120"/>
              </a:rPr>
              <a:t>(3/3)</a:t>
            </a:r>
            <a:endParaRPr lang="zh-TW" altLang="zh-TW" sz="2000" b="1" dirty="0">
              <a:latin typeface="微軟正黑體" panose="020B0604030504040204" pitchFamily="34" charset="-120"/>
              <a:ea typeface="微軟正黑體" panose="020B0604030504040204" pitchFamily="34" charset="-120"/>
              <a:cs typeface="+mn-cs"/>
            </a:endParaRPr>
          </a:p>
        </p:txBody>
      </p:sp>
      <p:grpSp>
        <p:nvGrpSpPr>
          <p:cNvPr id="60" name="组合 51">
            <a:extLst>
              <a:ext uri="{FF2B5EF4-FFF2-40B4-BE49-F238E27FC236}">
                <a16:creationId xmlns:a16="http://schemas.microsoft.com/office/drawing/2014/main" id="{79A0287F-5DCE-4DFA-A94D-8BF59065EA78}"/>
              </a:ext>
            </a:extLst>
          </p:cNvPr>
          <p:cNvGrpSpPr/>
          <p:nvPr/>
        </p:nvGrpSpPr>
        <p:grpSpPr>
          <a:xfrm>
            <a:off x="3839328" y="2835016"/>
            <a:ext cx="310185" cy="287845"/>
            <a:chOff x="6661150" y="233363"/>
            <a:chExt cx="320675" cy="300038"/>
          </a:xfrm>
          <a:solidFill>
            <a:schemeClr val="bg1"/>
          </a:solidFill>
        </p:grpSpPr>
        <p:sp>
          <p:nvSpPr>
            <p:cNvPr id="79" name="Freeform 153">
              <a:extLst>
                <a:ext uri="{FF2B5EF4-FFF2-40B4-BE49-F238E27FC236}">
                  <a16:creationId xmlns:a16="http://schemas.microsoft.com/office/drawing/2014/main" id="{F9087322-E765-42D3-A0E5-63A17884149E}"/>
                </a:ext>
              </a:extLst>
            </p:cNvPr>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dirty="0">
                <a:latin typeface="微软雅黑" panose="020B0503020204020204" pitchFamily="34" charset="-122"/>
                <a:ea typeface="微软雅黑" panose="020B0503020204020204" pitchFamily="34" charset="-122"/>
                <a:cs typeface="+mn-ea"/>
                <a:sym typeface="+mn-lt"/>
              </a:endParaRPr>
            </a:p>
          </p:txBody>
        </p:sp>
        <p:sp>
          <p:nvSpPr>
            <p:cNvPr id="80" name="Freeform 154">
              <a:extLst>
                <a:ext uri="{FF2B5EF4-FFF2-40B4-BE49-F238E27FC236}">
                  <a16:creationId xmlns:a16="http://schemas.microsoft.com/office/drawing/2014/main" id="{1DEC20B0-C125-42B5-9354-BD5C7EE6D946}"/>
                </a:ext>
              </a:extLst>
            </p:cNvPr>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dirty="0">
                <a:latin typeface="微软雅黑" panose="020B0503020204020204" pitchFamily="34" charset="-122"/>
                <a:ea typeface="微软雅黑" panose="020B0503020204020204" pitchFamily="34" charset="-122"/>
                <a:cs typeface="+mn-ea"/>
                <a:sym typeface="+mn-lt"/>
              </a:endParaRPr>
            </a:p>
          </p:txBody>
        </p:sp>
        <p:sp>
          <p:nvSpPr>
            <p:cNvPr id="81" name="Freeform 155">
              <a:extLst>
                <a:ext uri="{FF2B5EF4-FFF2-40B4-BE49-F238E27FC236}">
                  <a16:creationId xmlns:a16="http://schemas.microsoft.com/office/drawing/2014/main" id="{6CF95A21-6664-4034-AAC1-0F367A61D0A1}"/>
                </a:ext>
              </a:extLst>
            </p:cNvPr>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dirty="0">
                <a:latin typeface="微软雅黑" panose="020B0503020204020204" pitchFamily="34" charset="-122"/>
                <a:ea typeface="微软雅黑" panose="020B0503020204020204" pitchFamily="34" charset="-122"/>
                <a:cs typeface="+mn-ea"/>
                <a:sym typeface="+mn-lt"/>
              </a:endParaRPr>
            </a:p>
          </p:txBody>
        </p:sp>
        <p:sp>
          <p:nvSpPr>
            <p:cNvPr id="82" name="Rectangle 156">
              <a:extLst>
                <a:ext uri="{FF2B5EF4-FFF2-40B4-BE49-F238E27FC236}">
                  <a16:creationId xmlns:a16="http://schemas.microsoft.com/office/drawing/2014/main" id="{F4BDAF27-65AB-48D4-A56F-95F138C56CBC}"/>
                </a:ext>
              </a:extLst>
            </p:cNvPr>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dirty="0">
                <a:latin typeface="微软雅黑" panose="020B0503020204020204" pitchFamily="34" charset="-122"/>
                <a:ea typeface="微软雅黑" panose="020B0503020204020204" pitchFamily="34" charset="-122"/>
                <a:cs typeface="+mn-ea"/>
                <a:sym typeface="+mn-lt"/>
              </a:endParaRPr>
            </a:p>
          </p:txBody>
        </p:sp>
      </p:grpSp>
      <p:grpSp>
        <p:nvGrpSpPr>
          <p:cNvPr id="2" name="群組 1">
            <a:extLst>
              <a:ext uri="{FF2B5EF4-FFF2-40B4-BE49-F238E27FC236}">
                <a16:creationId xmlns:a16="http://schemas.microsoft.com/office/drawing/2014/main" id="{CD1813EE-B7A4-44E6-8435-0F555B046D4F}"/>
              </a:ext>
            </a:extLst>
          </p:cNvPr>
          <p:cNvGrpSpPr/>
          <p:nvPr/>
        </p:nvGrpSpPr>
        <p:grpSpPr>
          <a:xfrm>
            <a:off x="171859" y="1011686"/>
            <a:ext cx="8785488" cy="3017397"/>
            <a:chOff x="201760" y="1484604"/>
            <a:chExt cx="8785488" cy="3017397"/>
          </a:xfrm>
        </p:grpSpPr>
        <p:sp>
          <p:nvSpPr>
            <p:cNvPr id="48" name="Oval 78">
              <a:extLst>
                <a:ext uri="{FF2B5EF4-FFF2-40B4-BE49-F238E27FC236}">
                  <a16:creationId xmlns:a16="http://schemas.microsoft.com/office/drawing/2014/main" id="{073191FC-9A5B-490B-8AE1-956630ADD166}"/>
                </a:ext>
              </a:extLst>
            </p:cNvPr>
            <p:cNvSpPr>
              <a:spLocks noChangeAspect="1"/>
            </p:cNvSpPr>
            <p:nvPr/>
          </p:nvSpPr>
          <p:spPr>
            <a:xfrm>
              <a:off x="201760" y="1487108"/>
              <a:ext cx="503653" cy="499522"/>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2000" b="1" dirty="0">
                  <a:solidFill>
                    <a:schemeClr val="accent1"/>
                  </a:solidFill>
                  <a:latin typeface="微軟正黑體" panose="020B0604030504040204" pitchFamily="34" charset="-120"/>
                  <a:ea typeface="微軟正黑體" panose="020B0604030504040204" pitchFamily="34" charset="-120"/>
                  <a:cs typeface="+mn-ea"/>
                  <a:sym typeface="+mn-lt"/>
                </a:rPr>
                <a:t>4</a:t>
              </a:r>
            </a:p>
          </p:txBody>
        </p:sp>
        <p:sp>
          <p:nvSpPr>
            <p:cNvPr id="91" name="Rounded Rectangle 32">
              <a:extLst>
                <a:ext uri="{FF2B5EF4-FFF2-40B4-BE49-F238E27FC236}">
                  <a16:creationId xmlns:a16="http://schemas.microsoft.com/office/drawing/2014/main" id="{8CDDBBE6-8CA6-436A-B73D-D3CC3C2DEB02}"/>
                </a:ext>
              </a:extLst>
            </p:cNvPr>
            <p:cNvSpPr/>
            <p:nvPr/>
          </p:nvSpPr>
          <p:spPr>
            <a:xfrm rot="10800000" flipV="1">
              <a:off x="779974" y="1517768"/>
              <a:ext cx="1966243" cy="43319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zh-TW" altLang="en-US" sz="1600" b="1" dirty="0">
                  <a:solidFill>
                    <a:schemeClr val="bg1"/>
                  </a:solidFill>
                  <a:latin typeface="微軟正黑體" panose="020B0604030504040204" pitchFamily="34" charset="-120"/>
                  <a:ea typeface="微軟正黑體" panose="020B0604030504040204" pitchFamily="34" charset="-120"/>
                  <a:cs typeface="+mn-ea"/>
                  <a:sym typeface="+mn-lt"/>
                </a:rPr>
                <a:t>修業年限</a:t>
              </a:r>
              <a:endParaRPr lang="en-US" sz="1600" b="1" dirty="0">
                <a:solidFill>
                  <a:schemeClr val="bg1"/>
                </a:solidFill>
                <a:latin typeface="微軟正黑體" panose="020B0604030504040204" pitchFamily="34" charset="-120"/>
                <a:ea typeface="微軟正黑體" panose="020B0604030504040204" pitchFamily="34" charset="-120"/>
                <a:cs typeface="+mn-ea"/>
                <a:sym typeface="+mn-lt"/>
              </a:endParaRPr>
            </a:p>
          </p:txBody>
        </p:sp>
        <p:sp>
          <p:nvSpPr>
            <p:cNvPr id="63" name="Rectangle 29">
              <a:extLst>
                <a:ext uri="{FF2B5EF4-FFF2-40B4-BE49-F238E27FC236}">
                  <a16:creationId xmlns:a16="http://schemas.microsoft.com/office/drawing/2014/main" id="{D05CBBC5-0A7E-4ECC-AA30-4156333F2505}"/>
                </a:ext>
              </a:extLst>
            </p:cNvPr>
            <p:cNvSpPr/>
            <p:nvPr/>
          </p:nvSpPr>
          <p:spPr>
            <a:xfrm>
              <a:off x="216554" y="2255232"/>
              <a:ext cx="2544457" cy="1607235"/>
            </a:xfrm>
            <a:prstGeom prst="rect">
              <a:avLst/>
            </a:prstGeom>
          </p:spPr>
          <p:txBody>
            <a:bodyPr wrap="square">
              <a:spAutoFit/>
            </a:bodyPr>
            <a:lstStyle/>
            <a:p>
              <a:pPr marL="171450" indent="-171450" algn="just">
                <a:lnSpc>
                  <a:spcPts val="2400"/>
                </a:lnSpc>
                <a:spcBef>
                  <a:spcPts val="600"/>
                </a:spcBef>
                <a:spcAft>
                  <a:spcPts val="0"/>
                </a:spcAft>
                <a:buFont typeface="Arial" panose="020B0604020202020204" pitchFamily="34" charset="0"/>
                <a:buChar char="•"/>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學生辦理休學入伍服役後，休學期間不計入原有休學年限，休學期間亦不納入修業年限計算</a:t>
              </a:r>
              <a:r>
                <a:rPr lang="zh-TW" altLang="en-US" sz="16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a:t>
              </a:r>
            </a:p>
          </p:txBody>
        </p:sp>
        <p:sp>
          <p:nvSpPr>
            <p:cNvPr id="49" name="Oval 79">
              <a:extLst>
                <a:ext uri="{FF2B5EF4-FFF2-40B4-BE49-F238E27FC236}">
                  <a16:creationId xmlns:a16="http://schemas.microsoft.com/office/drawing/2014/main" id="{42B14461-4DAF-4361-91FC-4A93C69F3827}"/>
                </a:ext>
              </a:extLst>
            </p:cNvPr>
            <p:cNvSpPr>
              <a:spLocks noChangeAspect="1"/>
            </p:cNvSpPr>
            <p:nvPr/>
          </p:nvSpPr>
          <p:spPr>
            <a:xfrm>
              <a:off x="3312043" y="1484604"/>
              <a:ext cx="503653" cy="499522"/>
            </a:xfrm>
            <a:prstGeom prst="ellipse">
              <a:avLst/>
            </a:prstGeom>
            <a:solidFill>
              <a:schemeClr val="bg1"/>
            </a:solidFill>
            <a:ln w="38100">
              <a:solidFill>
                <a:srgbClr val="81BB59"/>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2000" b="1" dirty="0">
                  <a:solidFill>
                    <a:srgbClr val="81BB59"/>
                  </a:solidFill>
                  <a:latin typeface="微軟正黑體" panose="020B0604030504040204" pitchFamily="34" charset="-120"/>
                  <a:ea typeface="微軟正黑體" panose="020B0604030504040204" pitchFamily="34" charset="-120"/>
                  <a:cs typeface="+mn-ea"/>
                  <a:sym typeface="+mn-lt"/>
                </a:rPr>
                <a:t>5</a:t>
              </a:r>
              <a:endParaRPr lang="en-US" sz="2000" dirty="0">
                <a:solidFill>
                  <a:srgbClr val="81BB59"/>
                </a:solidFill>
                <a:latin typeface="微軟正黑體" panose="020B0604030504040204" pitchFamily="34" charset="-120"/>
                <a:ea typeface="微軟正黑體" panose="020B0604030504040204" pitchFamily="34" charset="-120"/>
                <a:cs typeface="+mn-ea"/>
                <a:sym typeface="+mn-lt"/>
              </a:endParaRPr>
            </a:p>
          </p:txBody>
        </p:sp>
        <p:sp>
          <p:nvSpPr>
            <p:cNvPr id="89" name="Rounded Rectangle 91">
              <a:extLst>
                <a:ext uri="{FF2B5EF4-FFF2-40B4-BE49-F238E27FC236}">
                  <a16:creationId xmlns:a16="http://schemas.microsoft.com/office/drawing/2014/main" id="{D675E00C-5E49-4C22-8A1F-F500A2CA3500}"/>
                </a:ext>
              </a:extLst>
            </p:cNvPr>
            <p:cNvSpPr/>
            <p:nvPr/>
          </p:nvSpPr>
          <p:spPr>
            <a:xfrm rot="10800000" flipV="1">
              <a:off x="3893933" y="1487108"/>
              <a:ext cx="1894593" cy="433193"/>
            </a:xfrm>
            <a:prstGeom prst="roundRect">
              <a:avLst/>
            </a:prstGeom>
            <a:solidFill>
              <a:srgbClr val="81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zh-TW" altLang="en-US" sz="1600" b="1" dirty="0">
                  <a:solidFill>
                    <a:schemeClr val="bg1"/>
                  </a:solidFill>
                  <a:latin typeface="微軟正黑體" panose="020B0604030504040204" pitchFamily="34" charset="-120"/>
                  <a:ea typeface="微軟正黑體" panose="020B0604030504040204" pitchFamily="34" charset="-120"/>
                  <a:cs typeface="+mn-ea"/>
                  <a:sym typeface="+mn-lt"/>
                </a:rPr>
                <a:t>學習銜接與輔導</a:t>
              </a:r>
            </a:p>
          </p:txBody>
        </p:sp>
        <p:sp>
          <p:nvSpPr>
            <p:cNvPr id="110" name="Rectangle 29">
              <a:extLst>
                <a:ext uri="{FF2B5EF4-FFF2-40B4-BE49-F238E27FC236}">
                  <a16:creationId xmlns:a16="http://schemas.microsoft.com/office/drawing/2014/main" id="{608CAC7A-6880-4B55-8450-09D0165ED464}"/>
                </a:ext>
              </a:extLst>
            </p:cNvPr>
            <p:cNvSpPr/>
            <p:nvPr/>
          </p:nvSpPr>
          <p:spPr>
            <a:xfrm>
              <a:off x="3216604" y="2255232"/>
              <a:ext cx="2776343" cy="2246769"/>
            </a:xfrm>
            <a:prstGeom prst="rect">
              <a:avLst/>
            </a:prstGeom>
          </p:spPr>
          <p:txBody>
            <a:bodyPr wrap="square">
              <a:spAutoFit/>
            </a:bodyPr>
            <a:lstStyle/>
            <a:p>
              <a:pPr marL="171450" indent="-171450" algn="just">
                <a:lnSpc>
                  <a:spcPts val="2400"/>
                </a:lnSpc>
                <a:spcBef>
                  <a:spcPts val="600"/>
                </a:spcBef>
                <a:spcAft>
                  <a:spcPts val="0"/>
                </a:spcAft>
                <a:buFont typeface="Arial" panose="020B0604020202020204" pitchFamily="34" charset="0"/>
                <a:buChar char="•"/>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學校應規劃有服役義務學生休學後復學的銜接方式，針對學生入伍服役後復學（包括若發生中途驗退或停役情形），提供選課輔導、課程銜接及學習輔導等協助。</a:t>
              </a:r>
            </a:p>
          </p:txBody>
        </p:sp>
        <p:sp>
          <p:nvSpPr>
            <p:cNvPr id="50" name="Oval 80">
              <a:extLst>
                <a:ext uri="{FF2B5EF4-FFF2-40B4-BE49-F238E27FC236}">
                  <a16:creationId xmlns:a16="http://schemas.microsoft.com/office/drawing/2014/main" id="{A0685137-5F3D-4A6A-94E2-4436331F5986}"/>
                </a:ext>
              </a:extLst>
            </p:cNvPr>
            <p:cNvSpPr>
              <a:spLocks noChangeAspect="1"/>
            </p:cNvSpPr>
            <p:nvPr/>
          </p:nvSpPr>
          <p:spPr>
            <a:xfrm>
              <a:off x="6344004" y="1484604"/>
              <a:ext cx="503653" cy="4995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2000" b="1" dirty="0">
                  <a:solidFill>
                    <a:schemeClr val="accent2"/>
                  </a:solidFill>
                  <a:latin typeface="微軟正黑體" panose="020B0604030504040204" pitchFamily="34" charset="-120"/>
                  <a:ea typeface="微軟正黑體" panose="020B0604030504040204" pitchFamily="34" charset="-120"/>
                  <a:cs typeface="+mn-ea"/>
                  <a:sym typeface="+mn-lt"/>
                </a:rPr>
                <a:t>6</a:t>
              </a:r>
              <a:endParaRPr lang="en-US" sz="2000" dirty="0">
                <a:solidFill>
                  <a:schemeClr val="accent2"/>
                </a:solidFill>
                <a:latin typeface="微軟正黑體" panose="020B0604030504040204" pitchFamily="34" charset="-120"/>
                <a:ea typeface="微軟正黑體" panose="020B0604030504040204" pitchFamily="34" charset="-120"/>
                <a:cs typeface="+mn-ea"/>
                <a:sym typeface="+mn-lt"/>
              </a:endParaRPr>
            </a:p>
          </p:txBody>
        </p:sp>
        <p:sp>
          <p:nvSpPr>
            <p:cNvPr id="87" name="Rounded Rectangle 99">
              <a:extLst>
                <a:ext uri="{FF2B5EF4-FFF2-40B4-BE49-F238E27FC236}">
                  <a16:creationId xmlns:a16="http://schemas.microsoft.com/office/drawing/2014/main" id="{D2D55303-CE65-49A3-80C7-D026F546A285}"/>
                </a:ext>
              </a:extLst>
            </p:cNvPr>
            <p:cNvSpPr/>
            <p:nvPr/>
          </p:nvSpPr>
          <p:spPr>
            <a:xfrm rot="10800000" flipV="1">
              <a:off x="6926068" y="1485792"/>
              <a:ext cx="1895137" cy="433193"/>
            </a:xfrm>
            <a:prstGeom prst="round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rtl="1"/>
              <a:r>
                <a:rPr lang="zh-TW" altLang="en-US" sz="1600" b="1" dirty="0">
                  <a:solidFill>
                    <a:schemeClr val="bg1"/>
                  </a:solidFill>
                  <a:latin typeface="微軟正黑體" panose="020B0604030504040204" pitchFamily="34" charset="-120"/>
                  <a:ea typeface="微軟正黑體" panose="020B0604030504040204" pitchFamily="34" charset="-120"/>
                  <a:cs typeface="+mn-ea"/>
                  <a:sym typeface="+mn-lt"/>
                </a:rPr>
                <a:t>役男專案申請服役</a:t>
              </a:r>
            </a:p>
          </p:txBody>
        </p:sp>
        <p:sp>
          <p:nvSpPr>
            <p:cNvPr id="111" name="Rectangle 29">
              <a:extLst>
                <a:ext uri="{FF2B5EF4-FFF2-40B4-BE49-F238E27FC236}">
                  <a16:creationId xmlns:a16="http://schemas.microsoft.com/office/drawing/2014/main" id="{D559A90F-9AFC-46ED-A5B6-9FBC4C00C254}"/>
                </a:ext>
              </a:extLst>
            </p:cNvPr>
            <p:cNvSpPr/>
            <p:nvPr/>
          </p:nvSpPr>
          <p:spPr>
            <a:xfrm>
              <a:off x="6515906" y="2235839"/>
              <a:ext cx="2471342" cy="1915011"/>
            </a:xfrm>
            <a:prstGeom prst="rect">
              <a:avLst/>
            </a:prstGeom>
          </p:spPr>
          <p:txBody>
            <a:bodyPr wrap="square">
              <a:spAutoFit/>
            </a:bodyPr>
            <a:lstStyle/>
            <a:p>
              <a:pPr algn="just">
                <a:lnSpc>
                  <a:spcPts val="2400"/>
                </a:lnSpc>
                <a:spcBef>
                  <a:spcPts val="600"/>
                </a:spcBef>
                <a:spcAft>
                  <a:spcPts val="0"/>
                </a:spcAft>
              </a:pPr>
              <a:r>
                <a:rPr lang="zh-TW" altLang="en-US" sz="18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請協助有服役義務學生配合兵役徵集單位的申請程序（徵兵檢查、體位判定、軍種抽籤等作業）開立預定休學證明文件，以利入營。</a:t>
              </a:r>
            </a:p>
          </p:txBody>
        </p:sp>
      </p:grpSp>
      <p:sp>
        <p:nvSpPr>
          <p:cNvPr id="3" name="文字方塊 2">
            <a:extLst>
              <a:ext uri="{FF2B5EF4-FFF2-40B4-BE49-F238E27FC236}">
                <a16:creationId xmlns:a16="http://schemas.microsoft.com/office/drawing/2014/main" id="{9C330A2B-D5E8-CB81-44F4-A5FD23CA0C43}"/>
              </a:ext>
            </a:extLst>
          </p:cNvPr>
          <p:cNvSpPr txBox="1"/>
          <p:nvPr/>
        </p:nvSpPr>
        <p:spPr>
          <a:xfrm>
            <a:off x="6486005" y="4263169"/>
            <a:ext cx="2471342" cy="715581"/>
          </a:xfrm>
          <a:prstGeom prst="rect">
            <a:avLst/>
          </a:prstGeom>
          <a:noFill/>
        </p:spPr>
        <p:txBody>
          <a:bodyPr wrap="square" rtlCol="0">
            <a:spAutoFit/>
          </a:bodyPr>
          <a:lstStyle/>
          <a:p>
            <a:r>
              <a:rPr lang="zh-TW" altLang="en-US" dirty="0">
                <a:latin typeface="微軟正黑體" panose="020B0604030504040204" pitchFamily="34" charset="-120"/>
                <a:ea typeface="微軟正黑體" panose="020B0604030504040204" pitchFamily="34" charset="-120"/>
              </a:rPr>
              <a:t>註：內政部役政署將提供預定休學證明文件格式，本部將公告於高教司網站資料下載區</a:t>
            </a:r>
          </a:p>
        </p:txBody>
      </p:sp>
    </p:spTree>
    <p:extLst>
      <p:ext uri="{BB962C8B-B14F-4D97-AF65-F5344CB8AC3E}">
        <p14:creationId xmlns:p14="http://schemas.microsoft.com/office/powerpoint/2010/main" val="3476742916"/>
      </p:ext>
    </p:extLst>
  </p:cSld>
  <p:clrMapOvr>
    <a:masterClrMapping/>
  </p:clrMapOvr>
  <p:transition spd="med">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群組 12">
            <a:extLst>
              <a:ext uri="{FF2B5EF4-FFF2-40B4-BE49-F238E27FC236}">
                <a16:creationId xmlns:a16="http://schemas.microsoft.com/office/drawing/2014/main" id="{246718E3-742B-3050-AF1C-B7FC272E8F17}"/>
              </a:ext>
            </a:extLst>
          </p:cNvPr>
          <p:cNvGrpSpPr>
            <a:grpSpLocks noChangeAspect="1"/>
          </p:cNvGrpSpPr>
          <p:nvPr/>
        </p:nvGrpSpPr>
        <p:grpSpPr>
          <a:xfrm>
            <a:off x="7367062" y="3051063"/>
            <a:ext cx="1332388" cy="1332386"/>
            <a:chOff x="1201832" y="3590401"/>
            <a:chExt cx="1080002" cy="1080000"/>
          </a:xfrm>
        </p:grpSpPr>
        <p:grpSp>
          <p:nvGrpSpPr>
            <p:cNvPr id="14" name="群組 13">
              <a:extLst>
                <a:ext uri="{FF2B5EF4-FFF2-40B4-BE49-F238E27FC236}">
                  <a16:creationId xmlns:a16="http://schemas.microsoft.com/office/drawing/2014/main" id="{5A8A456F-4D6B-2F32-F8AF-B2AEA4366C52}"/>
                </a:ext>
              </a:extLst>
            </p:cNvPr>
            <p:cNvGrpSpPr>
              <a:grpSpLocks noChangeAspect="1"/>
            </p:cNvGrpSpPr>
            <p:nvPr/>
          </p:nvGrpSpPr>
          <p:grpSpPr>
            <a:xfrm>
              <a:off x="1201834" y="3590401"/>
              <a:ext cx="1080000" cy="1080000"/>
              <a:chOff x="1083120" y="3537881"/>
              <a:chExt cx="1053453" cy="1053453"/>
            </a:xfrm>
          </p:grpSpPr>
          <p:sp>
            <p:nvSpPr>
              <p:cNvPr id="16" name="椭圆 6">
                <a:extLst>
                  <a:ext uri="{FF2B5EF4-FFF2-40B4-BE49-F238E27FC236}">
                    <a16:creationId xmlns:a16="http://schemas.microsoft.com/office/drawing/2014/main" id="{FB153A85-883D-3BE7-34D7-3AB645633F00}"/>
                  </a:ext>
                </a:extLst>
              </p:cNvPr>
              <p:cNvSpPr>
                <a:spLocks noChangeAspect="1"/>
              </p:cNvSpPr>
              <p:nvPr/>
            </p:nvSpPr>
            <p:spPr>
              <a:xfrm>
                <a:off x="1083120" y="3537881"/>
                <a:ext cx="1053453" cy="1053453"/>
              </a:xfrm>
              <a:prstGeom prst="ellipse">
                <a:avLst/>
              </a:prstGeom>
              <a:solidFill>
                <a:srgbClr val="4472C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sp>
            <p:nvSpPr>
              <p:cNvPr id="17" name="椭圆 6">
                <a:extLst>
                  <a:ext uri="{FF2B5EF4-FFF2-40B4-BE49-F238E27FC236}">
                    <a16:creationId xmlns:a16="http://schemas.microsoft.com/office/drawing/2014/main" id="{29C7DA5C-B40A-863D-A3D2-0CE1CAFD89C4}"/>
                  </a:ext>
                </a:extLst>
              </p:cNvPr>
              <p:cNvSpPr>
                <a:spLocks noChangeAspect="1"/>
              </p:cNvSpPr>
              <p:nvPr/>
            </p:nvSpPr>
            <p:spPr>
              <a:xfrm>
                <a:off x="1249846" y="3704607"/>
                <a:ext cx="720000" cy="720000"/>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grpSp>
        <p:sp>
          <p:nvSpPr>
            <p:cNvPr id="15" name="矩形 14">
              <a:extLst>
                <a:ext uri="{FF2B5EF4-FFF2-40B4-BE49-F238E27FC236}">
                  <a16:creationId xmlns:a16="http://schemas.microsoft.com/office/drawing/2014/main" id="{288D7CAF-8C59-5130-7850-1DB6E9E74AF3}"/>
                </a:ext>
              </a:extLst>
            </p:cNvPr>
            <p:cNvSpPr>
              <a:spLocks noChangeAspect="1"/>
            </p:cNvSpPr>
            <p:nvPr/>
          </p:nvSpPr>
          <p:spPr>
            <a:xfrm>
              <a:off x="1201832" y="3590401"/>
              <a:ext cx="540000" cy="1080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8" name="標題 1"/>
          <p:cNvSpPr>
            <a:spLocks noGrp="1"/>
          </p:cNvSpPr>
          <p:nvPr>
            <p:ph type="title"/>
          </p:nvPr>
        </p:nvSpPr>
        <p:spPr>
          <a:xfrm>
            <a:off x="70241" y="102457"/>
            <a:ext cx="8889609"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四、提供對學校及學生的支持措施</a:t>
            </a:r>
          </a:p>
        </p:txBody>
      </p:sp>
      <p:sp>
        <p:nvSpPr>
          <p:cNvPr id="68" name="Rectangle 29">
            <a:extLst>
              <a:ext uri="{FF2B5EF4-FFF2-40B4-BE49-F238E27FC236}">
                <a16:creationId xmlns:a16="http://schemas.microsoft.com/office/drawing/2014/main" id="{7E033AA0-E035-4528-B7B0-F7D4AD24CC42}"/>
              </a:ext>
            </a:extLst>
          </p:cNvPr>
          <p:cNvSpPr/>
          <p:nvPr/>
        </p:nvSpPr>
        <p:spPr>
          <a:xfrm>
            <a:off x="1047229" y="1629817"/>
            <a:ext cx="6703855" cy="2400657"/>
          </a:xfrm>
          <a:prstGeom prst="rect">
            <a:avLst/>
          </a:prstGeom>
        </p:spPr>
        <p:txBody>
          <a:bodyPr wrap="square">
            <a:spAutoFit/>
          </a:bodyPr>
          <a:lstStyle/>
          <a:p>
            <a:pPr marL="457200" indent="-457200">
              <a:spcBef>
                <a:spcPts val="600"/>
              </a:spcBef>
              <a:buFont typeface="+mj-lt"/>
              <a:buAutoNum type="arabicParenR"/>
            </a:pPr>
            <a:r>
              <a:rPr lang="zh-TW" altLang="zh-TW" sz="2000" b="1" dirty="0">
                <a:latin typeface="微軟正黑體" panose="020B0604030504040204" pitchFamily="34" charset="-120"/>
                <a:ea typeface="微軟正黑體" panose="020B0604030504040204" pitchFamily="34" charset="-120"/>
              </a:rPr>
              <a:t>提供經費補助：</a:t>
            </a:r>
            <a:r>
              <a:rPr lang="zh-TW" altLang="en-US" sz="2000" dirty="0">
                <a:latin typeface="微軟正黑體" panose="020B0604030504040204" pitchFamily="34" charset="-120"/>
                <a:ea typeface="微軟正黑體" panose="020B0604030504040204" pitchFamily="34" charset="-120"/>
              </a:rPr>
              <a:t>教學與輔導成本（每一專案服役學生國立大學</a:t>
            </a:r>
            <a:r>
              <a:rPr lang="en-US" altLang="zh-TW" sz="2000" dirty="0">
                <a:latin typeface="微軟正黑體" panose="020B0604030504040204" pitchFamily="34" charset="-120"/>
                <a:ea typeface="微軟正黑體" panose="020B0604030504040204" pitchFamily="34" charset="-120"/>
              </a:rPr>
              <a:t>6</a:t>
            </a:r>
            <a:r>
              <a:rPr lang="zh-TW" altLang="en-US" sz="2000" dirty="0">
                <a:latin typeface="微軟正黑體" panose="020B0604030504040204" pitchFamily="34" charset="-120"/>
                <a:ea typeface="微軟正黑體" panose="020B0604030504040204" pitchFamily="34" charset="-120"/>
              </a:rPr>
              <a:t>萬元、私立大學</a:t>
            </a:r>
            <a:r>
              <a:rPr lang="en-US" altLang="zh-TW" sz="2000" dirty="0">
                <a:latin typeface="微軟正黑體" panose="020B0604030504040204" pitchFamily="34" charset="-120"/>
                <a:ea typeface="微軟正黑體" panose="020B0604030504040204" pitchFamily="34" charset="-120"/>
              </a:rPr>
              <a:t>12</a:t>
            </a:r>
            <a:r>
              <a:rPr lang="zh-TW" altLang="en-US" sz="2000" dirty="0">
                <a:latin typeface="微軟正黑體" panose="020B0604030504040204" pitchFamily="34" charset="-120"/>
                <a:ea typeface="微軟正黑體" panose="020B0604030504040204" pitchFamily="34" charset="-120"/>
              </a:rPr>
              <a:t>萬元）；暑修課因選課人數不足之學分費差額。</a:t>
            </a:r>
            <a:endParaRPr lang="en-US" altLang="zh-TW" sz="2000" dirty="0">
              <a:latin typeface="微軟正黑體" panose="020B0604030504040204" pitchFamily="34" charset="-120"/>
              <a:ea typeface="微軟正黑體" panose="020B0604030504040204" pitchFamily="34" charset="-120"/>
            </a:endParaRPr>
          </a:p>
          <a:p>
            <a:pPr marL="457200" indent="-457200">
              <a:spcBef>
                <a:spcPts val="600"/>
              </a:spcBef>
              <a:buFont typeface="+mj-lt"/>
              <a:buAutoNum type="arabicParenR"/>
            </a:pPr>
            <a:r>
              <a:rPr lang="zh-TW" altLang="en-US" sz="2000" b="1" dirty="0">
                <a:latin typeface="微軟正黑體" panose="020B0604030504040204" pitchFamily="34" charset="-120"/>
                <a:ea typeface="微軟正黑體" panose="020B0604030504040204" pitchFamily="34" charset="-120"/>
              </a:rPr>
              <a:t>諮詢團隊輔導：</a:t>
            </a:r>
            <a:r>
              <a:rPr lang="zh-TW" altLang="en-US" sz="2000" dirty="0">
                <a:latin typeface="微軟正黑體" panose="020B0604030504040204" pitchFamily="34" charset="-120"/>
                <a:ea typeface="微軟正黑體" panose="020B0604030504040204" pitchFamily="34" charset="-120"/>
              </a:rPr>
              <a:t>協助輔導於</a:t>
            </a:r>
            <a:r>
              <a:rPr lang="en-US" altLang="zh-TW" sz="2000" dirty="0">
                <a:latin typeface="微軟正黑體" panose="020B0604030504040204" pitchFamily="34" charset="-120"/>
                <a:ea typeface="微軟正黑體" panose="020B0604030504040204" pitchFamily="34" charset="-120"/>
              </a:rPr>
              <a:t>112</a:t>
            </a:r>
            <a:r>
              <a:rPr lang="zh-TW" altLang="en-US" sz="2000" dirty="0">
                <a:latin typeface="微軟正黑體" panose="020B0604030504040204" pitchFamily="34" charset="-120"/>
                <a:ea typeface="微軟正黑體" panose="020B0604030504040204" pitchFamily="34" charset="-120"/>
              </a:rPr>
              <a:t>學年度開學前完成彈性修業措施。</a:t>
            </a:r>
            <a:endParaRPr lang="en-US" altLang="zh-TW" sz="2000" dirty="0">
              <a:latin typeface="微軟正黑體" panose="020B0604030504040204" pitchFamily="34" charset="-120"/>
              <a:ea typeface="微軟正黑體" panose="020B0604030504040204" pitchFamily="34" charset="-120"/>
            </a:endParaRPr>
          </a:p>
          <a:p>
            <a:pPr marL="457200" indent="-457200">
              <a:spcBef>
                <a:spcPts val="600"/>
              </a:spcBef>
              <a:buFont typeface="+mj-lt"/>
              <a:buAutoNum type="arabicParenR"/>
            </a:pPr>
            <a:r>
              <a:rPr lang="zh-TW" altLang="en-US" sz="2000" b="1" dirty="0">
                <a:latin typeface="微軟正黑體" panose="020B0604030504040204" pitchFamily="34" charset="-120"/>
                <a:ea typeface="微軟正黑體" panose="020B0604030504040204" pitchFamily="34" charset="-120"/>
              </a:rPr>
              <a:t>掌握申請個案：</a:t>
            </a:r>
            <a:r>
              <a:rPr lang="zh-TW" altLang="en-US" sz="2000" dirty="0">
                <a:latin typeface="微軟正黑體" panose="020B0604030504040204" pitchFamily="34" charset="-120"/>
                <a:ea typeface="微軟正黑體" panose="020B0604030504040204" pitchFamily="34" charset="-120"/>
              </a:rPr>
              <a:t>由學校即時填報系統，再由本部諮詢團隊逐校協助確認輔導是否到位。</a:t>
            </a:r>
            <a:endParaRPr lang="zh-TW" altLang="zh-TW" sz="2000" dirty="0">
              <a:latin typeface="微軟正黑體" panose="020B0604030504040204" pitchFamily="34" charset="-120"/>
              <a:ea typeface="微軟正黑體" panose="020B0604030504040204" pitchFamily="34" charset="-120"/>
            </a:endParaRPr>
          </a:p>
        </p:txBody>
      </p:sp>
      <p:sp>
        <p:nvSpPr>
          <p:cNvPr id="69" name="Rectangle 30">
            <a:extLst>
              <a:ext uri="{FF2B5EF4-FFF2-40B4-BE49-F238E27FC236}">
                <a16:creationId xmlns:a16="http://schemas.microsoft.com/office/drawing/2014/main" id="{BCA08F56-654E-4341-A1AD-F8C835B2DA4E}"/>
              </a:ext>
            </a:extLst>
          </p:cNvPr>
          <p:cNvSpPr/>
          <p:nvPr/>
        </p:nvSpPr>
        <p:spPr>
          <a:xfrm>
            <a:off x="1047229" y="760052"/>
            <a:ext cx="3211135" cy="40011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marL="457200" indent="-457200" algn="ctr">
              <a:buFont typeface="+mj-lt"/>
              <a:buAutoNum type="arabicPeriod"/>
            </a:pPr>
            <a:r>
              <a:rPr lang="zh-TW" altLang="en-US" sz="2000" b="1" dirty="0">
                <a:solidFill>
                  <a:schemeClr val="bg1"/>
                </a:solidFill>
                <a:latin typeface="微軟正黑體" panose="020B0604030504040204" pitchFamily="34" charset="-120"/>
                <a:ea typeface="微軟正黑體" panose="020B0604030504040204" pitchFamily="34" charset="-120"/>
                <a:cs typeface="+mn-ea"/>
                <a:sym typeface="+mn-lt"/>
              </a:rPr>
              <a:t>本部對學校的支持措施</a:t>
            </a:r>
            <a:endParaRPr lang="en-US" sz="2000" b="1" dirty="0">
              <a:solidFill>
                <a:schemeClr val="bg1"/>
              </a:solidFill>
              <a:latin typeface="微軟正黑體" panose="020B0604030504040204" pitchFamily="34" charset="-120"/>
              <a:ea typeface="微軟正黑體" panose="020B0604030504040204" pitchFamily="34" charset="-120"/>
              <a:cs typeface="+mn-ea"/>
              <a:sym typeface="+mn-lt"/>
            </a:endParaRPr>
          </a:p>
        </p:txBody>
      </p:sp>
      <p:sp>
        <p:nvSpPr>
          <p:cNvPr id="2" name="文字方塊 1">
            <a:extLst>
              <a:ext uri="{FF2B5EF4-FFF2-40B4-BE49-F238E27FC236}">
                <a16:creationId xmlns:a16="http://schemas.microsoft.com/office/drawing/2014/main" id="{8D03C92B-0BE5-5DFB-F93B-5E656BDD52A6}"/>
              </a:ext>
            </a:extLst>
          </p:cNvPr>
          <p:cNvSpPr txBox="1"/>
          <p:nvPr/>
        </p:nvSpPr>
        <p:spPr>
          <a:xfrm>
            <a:off x="1047229" y="4584985"/>
            <a:ext cx="6191157" cy="300082"/>
          </a:xfrm>
          <a:prstGeom prst="rect">
            <a:avLst/>
          </a:prstGeom>
          <a:noFill/>
        </p:spPr>
        <p:txBody>
          <a:bodyPr wrap="square" rtlCol="0">
            <a:spAutoFit/>
          </a:bodyPr>
          <a:lstStyle/>
          <a:p>
            <a:r>
              <a:rPr lang="zh-TW" altLang="en-US" dirty="0">
                <a:latin typeface="微軟正黑體" panose="020B0604030504040204" pitchFamily="34" charset="-120"/>
                <a:ea typeface="微軟正黑體" panose="020B0604030504040204" pitchFamily="34" charset="-120"/>
              </a:rPr>
              <a:t>註：諮詢團隊名單及線上填報網址將另行公告於高教司網站資料下載區</a:t>
            </a:r>
          </a:p>
        </p:txBody>
      </p:sp>
      <p:sp>
        <p:nvSpPr>
          <p:cNvPr id="18" name="矩形 17">
            <a:extLst>
              <a:ext uri="{FF2B5EF4-FFF2-40B4-BE49-F238E27FC236}">
                <a16:creationId xmlns:a16="http://schemas.microsoft.com/office/drawing/2014/main" id="{234242BA-A343-77CF-7C83-4E3F23153470}"/>
              </a:ext>
            </a:extLst>
          </p:cNvPr>
          <p:cNvSpPr/>
          <p:nvPr/>
        </p:nvSpPr>
        <p:spPr>
          <a:xfrm>
            <a:off x="2109811" y="4172575"/>
            <a:ext cx="5923445" cy="210873"/>
          </a:xfrm>
          <a:prstGeom prst="rect">
            <a:avLst/>
          </a:prstGeom>
          <a:solidFill>
            <a:srgbClr val="4472C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sp>
        <p:nvSpPr>
          <p:cNvPr id="19" name="矩形 18">
            <a:extLst>
              <a:ext uri="{FF2B5EF4-FFF2-40B4-BE49-F238E27FC236}">
                <a16:creationId xmlns:a16="http://schemas.microsoft.com/office/drawing/2014/main" id="{BEBB7DAF-7548-7C4A-9A95-43C1B2307020}"/>
              </a:ext>
            </a:extLst>
          </p:cNvPr>
          <p:cNvSpPr/>
          <p:nvPr/>
        </p:nvSpPr>
        <p:spPr>
          <a:xfrm rot="5400000">
            <a:off x="7116961" y="2345173"/>
            <a:ext cx="1631648" cy="200940"/>
          </a:xfrm>
          <a:prstGeom prst="rect">
            <a:avLst/>
          </a:prstGeom>
          <a:solidFill>
            <a:srgbClr val="4472C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sp>
        <p:nvSpPr>
          <p:cNvPr id="21" name="椭圆 6">
            <a:extLst>
              <a:ext uri="{FF2B5EF4-FFF2-40B4-BE49-F238E27FC236}">
                <a16:creationId xmlns:a16="http://schemas.microsoft.com/office/drawing/2014/main" id="{BEA08318-B87D-4265-B4AC-A6DD1E2177C4}"/>
              </a:ext>
            </a:extLst>
          </p:cNvPr>
          <p:cNvSpPr>
            <a:spLocks noChangeAspect="1"/>
          </p:cNvSpPr>
          <p:nvPr/>
        </p:nvSpPr>
        <p:spPr>
          <a:xfrm flipH="1">
            <a:off x="7673256" y="3371122"/>
            <a:ext cx="720000" cy="720000"/>
          </a:xfrm>
          <a:prstGeom prst="ellipse">
            <a:avLst/>
          </a:prstGeom>
          <a:solidFill>
            <a:srgbClr val="4472C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pic>
        <p:nvPicPr>
          <p:cNvPr id="12" name="圖形 11" descr="張開手 以實心填滿">
            <a:extLst>
              <a:ext uri="{FF2B5EF4-FFF2-40B4-BE49-F238E27FC236}">
                <a16:creationId xmlns:a16="http://schemas.microsoft.com/office/drawing/2014/main" id="{92A3373C-D775-05B7-A938-8DBB517C6CD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657573" y="3394653"/>
            <a:ext cx="720000" cy="720000"/>
          </a:xfrm>
          <a:prstGeom prst="rect">
            <a:avLst/>
          </a:prstGeom>
        </p:spPr>
      </p:pic>
    </p:spTree>
    <p:extLst>
      <p:ext uri="{BB962C8B-B14F-4D97-AF65-F5344CB8AC3E}">
        <p14:creationId xmlns:p14="http://schemas.microsoft.com/office/powerpoint/2010/main" val="3920785798"/>
      </p:ext>
    </p:extLst>
  </p:cSld>
  <p:clrMapOvr>
    <a:masterClrMapping/>
  </p:clrMapOvr>
  <p:transition spd="med">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群組 27">
            <a:extLst>
              <a:ext uri="{FF2B5EF4-FFF2-40B4-BE49-F238E27FC236}">
                <a16:creationId xmlns:a16="http://schemas.microsoft.com/office/drawing/2014/main" id="{C3211B45-77A5-6F13-D665-D3CCFF7461E0}"/>
              </a:ext>
            </a:extLst>
          </p:cNvPr>
          <p:cNvGrpSpPr/>
          <p:nvPr/>
        </p:nvGrpSpPr>
        <p:grpSpPr>
          <a:xfrm flipH="1">
            <a:off x="491766" y="1495365"/>
            <a:ext cx="6568988" cy="3274286"/>
            <a:chOff x="1464268" y="807122"/>
            <a:chExt cx="6568988" cy="3274286"/>
          </a:xfrm>
        </p:grpSpPr>
        <p:grpSp>
          <p:nvGrpSpPr>
            <p:cNvPr id="13" name="群組 12">
              <a:extLst>
                <a:ext uri="{FF2B5EF4-FFF2-40B4-BE49-F238E27FC236}">
                  <a16:creationId xmlns:a16="http://schemas.microsoft.com/office/drawing/2014/main" id="{582A9D30-220F-A9F2-2C0B-C93531EE55DA}"/>
                </a:ext>
              </a:extLst>
            </p:cNvPr>
            <p:cNvGrpSpPr>
              <a:grpSpLocks noChangeAspect="1"/>
            </p:cNvGrpSpPr>
            <p:nvPr/>
          </p:nvGrpSpPr>
          <p:grpSpPr>
            <a:xfrm>
              <a:off x="6700868" y="2749022"/>
              <a:ext cx="1332388" cy="1332386"/>
              <a:chOff x="1201832" y="3590401"/>
              <a:chExt cx="1080002" cy="1080000"/>
            </a:xfrm>
          </p:grpSpPr>
          <p:grpSp>
            <p:nvGrpSpPr>
              <p:cNvPr id="14" name="群組 13">
                <a:extLst>
                  <a:ext uri="{FF2B5EF4-FFF2-40B4-BE49-F238E27FC236}">
                    <a16:creationId xmlns:a16="http://schemas.microsoft.com/office/drawing/2014/main" id="{DA203821-A130-71E8-7BDB-7FCD24D98D94}"/>
                  </a:ext>
                </a:extLst>
              </p:cNvPr>
              <p:cNvGrpSpPr>
                <a:grpSpLocks noChangeAspect="1"/>
              </p:cNvGrpSpPr>
              <p:nvPr/>
            </p:nvGrpSpPr>
            <p:grpSpPr>
              <a:xfrm>
                <a:off x="1201834" y="3590401"/>
                <a:ext cx="1080000" cy="1080000"/>
                <a:chOff x="1083120" y="3537881"/>
                <a:chExt cx="1053453" cy="1053453"/>
              </a:xfrm>
            </p:grpSpPr>
            <p:sp>
              <p:nvSpPr>
                <p:cNvPr id="16" name="椭圆 6">
                  <a:extLst>
                    <a:ext uri="{FF2B5EF4-FFF2-40B4-BE49-F238E27FC236}">
                      <a16:creationId xmlns:a16="http://schemas.microsoft.com/office/drawing/2014/main" id="{EB5F8916-B030-DBC9-7858-708DD0B4C8C5}"/>
                    </a:ext>
                  </a:extLst>
                </p:cNvPr>
                <p:cNvSpPr>
                  <a:spLocks noChangeAspect="1"/>
                </p:cNvSpPr>
                <p:nvPr/>
              </p:nvSpPr>
              <p:spPr>
                <a:xfrm>
                  <a:off x="1083120" y="3537881"/>
                  <a:ext cx="1053453" cy="1053453"/>
                </a:xfrm>
                <a:prstGeom prst="ellipse">
                  <a:avLst/>
                </a:prstGeom>
                <a:solidFill>
                  <a:srgbClr val="ED7D3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sp>
              <p:nvSpPr>
                <p:cNvPr id="17" name="椭圆 6">
                  <a:extLst>
                    <a:ext uri="{FF2B5EF4-FFF2-40B4-BE49-F238E27FC236}">
                      <a16:creationId xmlns:a16="http://schemas.microsoft.com/office/drawing/2014/main" id="{0E9709EA-7AFB-1263-B44C-77FAF3B14017}"/>
                    </a:ext>
                  </a:extLst>
                </p:cNvPr>
                <p:cNvSpPr>
                  <a:spLocks noChangeAspect="1"/>
                </p:cNvSpPr>
                <p:nvPr/>
              </p:nvSpPr>
              <p:spPr>
                <a:xfrm>
                  <a:off x="1249846" y="3704607"/>
                  <a:ext cx="720000" cy="720000"/>
                </a:xfrm>
                <a:prstGeom prst="ellipse">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grpSp>
          <p:sp>
            <p:nvSpPr>
              <p:cNvPr id="15" name="矩形 14">
                <a:extLst>
                  <a:ext uri="{FF2B5EF4-FFF2-40B4-BE49-F238E27FC236}">
                    <a16:creationId xmlns:a16="http://schemas.microsoft.com/office/drawing/2014/main" id="{708B7BC1-D3D7-7D64-680E-602B01E27B51}"/>
                  </a:ext>
                </a:extLst>
              </p:cNvPr>
              <p:cNvSpPr>
                <a:spLocks noChangeAspect="1"/>
              </p:cNvSpPr>
              <p:nvPr/>
            </p:nvSpPr>
            <p:spPr>
              <a:xfrm>
                <a:off x="1201832" y="3590401"/>
                <a:ext cx="540000" cy="1080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sp>
          <p:nvSpPr>
            <p:cNvPr id="18" name="任意多边形: 形状 10">
              <a:extLst>
                <a:ext uri="{FF2B5EF4-FFF2-40B4-BE49-F238E27FC236}">
                  <a16:creationId xmlns:a16="http://schemas.microsoft.com/office/drawing/2014/main" id="{3E143C50-0BA4-3297-41B8-0E4E32B733F5}"/>
                </a:ext>
              </a:extLst>
            </p:cNvPr>
            <p:cNvSpPr>
              <a:spLocks noChangeAspect="1"/>
            </p:cNvSpPr>
            <p:nvPr/>
          </p:nvSpPr>
          <p:spPr bwMode="auto">
            <a:xfrm>
              <a:off x="3586314" y="1896470"/>
              <a:ext cx="454534" cy="425986"/>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sp>
          <p:nvSpPr>
            <p:cNvPr id="19" name="矩形 18">
              <a:extLst>
                <a:ext uri="{FF2B5EF4-FFF2-40B4-BE49-F238E27FC236}">
                  <a16:creationId xmlns:a16="http://schemas.microsoft.com/office/drawing/2014/main" id="{A86A2AEC-C0F7-F9D0-AA10-E95B83519ACE}"/>
                </a:ext>
              </a:extLst>
            </p:cNvPr>
            <p:cNvSpPr/>
            <p:nvPr/>
          </p:nvSpPr>
          <p:spPr>
            <a:xfrm>
              <a:off x="1464268" y="3870534"/>
              <a:ext cx="5902794" cy="210874"/>
            </a:xfrm>
            <a:prstGeom prst="rect">
              <a:avLst/>
            </a:prstGeom>
            <a:solidFill>
              <a:srgbClr val="ED7D3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sp>
          <p:nvSpPr>
            <p:cNvPr id="21" name="椭圆 6">
              <a:extLst>
                <a:ext uri="{FF2B5EF4-FFF2-40B4-BE49-F238E27FC236}">
                  <a16:creationId xmlns:a16="http://schemas.microsoft.com/office/drawing/2014/main" id="{7584F28F-6C0F-477F-EE6F-AFBA092B67AE}"/>
                </a:ext>
              </a:extLst>
            </p:cNvPr>
            <p:cNvSpPr>
              <a:spLocks noChangeAspect="1"/>
            </p:cNvSpPr>
            <p:nvPr/>
          </p:nvSpPr>
          <p:spPr>
            <a:xfrm>
              <a:off x="7007061" y="3055214"/>
              <a:ext cx="720000" cy="720000"/>
            </a:xfrm>
            <a:prstGeom prst="ellipse">
              <a:avLst/>
            </a:prstGeom>
            <a:solidFill>
              <a:srgbClr val="ED7D3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sp>
          <p:nvSpPr>
            <p:cNvPr id="23" name="矩形 22">
              <a:extLst>
                <a:ext uri="{FF2B5EF4-FFF2-40B4-BE49-F238E27FC236}">
                  <a16:creationId xmlns:a16="http://schemas.microsoft.com/office/drawing/2014/main" id="{D00FD2C9-A873-BC90-38E6-2365B44DBBA9}"/>
                </a:ext>
              </a:extLst>
            </p:cNvPr>
            <p:cNvSpPr/>
            <p:nvPr/>
          </p:nvSpPr>
          <p:spPr>
            <a:xfrm rot="5400000">
              <a:off x="6190438" y="1782803"/>
              <a:ext cx="2152304" cy="200941"/>
            </a:xfrm>
            <a:prstGeom prst="rect">
              <a:avLst/>
            </a:prstGeom>
            <a:solidFill>
              <a:srgbClr val="ED7D3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800" dirty="0">
                <a:latin typeface="微软雅黑" panose="020B0503020204020204" pitchFamily="34" charset="-122"/>
                <a:ea typeface="微软雅黑" panose="020B0503020204020204" pitchFamily="34" charset="-122"/>
                <a:cs typeface="+mn-ea"/>
                <a:sym typeface="+mn-lt"/>
              </a:endParaRPr>
            </a:p>
          </p:txBody>
        </p:sp>
      </p:grpSp>
      <p:grpSp>
        <p:nvGrpSpPr>
          <p:cNvPr id="24" name="PA_淘宝店chenying0907 26">
            <a:extLst>
              <a:ext uri="{FF2B5EF4-FFF2-40B4-BE49-F238E27FC236}">
                <a16:creationId xmlns:a16="http://schemas.microsoft.com/office/drawing/2014/main" id="{AB48AF61-5ACD-0D45-B2F3-A1836EB36D7F}"/>
              </a:ext>
            </a:extLst>
          </p:cNvPr>
          <p:cNvGrpSpPr/>
          <p:nvPr>
            <p:custDataLst>
              <p:tags r:id="rId1"/>
            </p:custDataLst>
          </p:nvPr>
        </p:nvGrpSpPr>
        <p:grpSpPr>
          <a:xfrm>
            <a:off x="-1477" y="0"/>
            <a:ext cx="620750" cy="791858"/>
            <a:chOff x="0" y="-21236"/>
            <a:chExt cx="3311527" cy="4224338"/>
          </a:xfrm>
        </p:grpSpPr>
        <p:sp>
          <p:nvSpPr>
            <p:cNvPr id="25" name="淘宝店chenying0907 37">
              <a:extLst>
                <a:ext uri="{FF2B5EF4-FFF2-40B4-BE49-F238E27FC236}">
                  <a16:creationId xmlns:a16="http://schemas.microsoft.com/office/drawing/2014/main" id="{8F5A0951-DB75-1A49-8A58-26F6EC5B0E32}"/>
                </a:ext>
              </a:extLst>
            </p:cNvPr>
            <p:cNvSpPr>
              <a:spLocks/>
            </p:cNvSpPr>
            <p:nvPr/>
          </p:nvSpPr>
          <p:spPr bwMode="auto">
            <a:xfrm rot="5400000">
              <a:off x="-264318" y="627258"/>
              <a:ext cx="3840163" cy="3311525"/>
            </a:xfrm>
            <a:custGeom>
              <a:avLst/>
              <a:gdLst>
                <a:gd name="T0" fmla="*/ 0 w 2419"/>
                <a:gd name="T1" fmla="*/ 0 h 2086"/>
                <a:gd name="T2" fmla="*/ 753 w 2419"/>
                <a:gd name="T3" fmla="*/ 2008 h 2086"/>
                <a:gd name="T4" fmla="*/ 1228 w 2419"/>
                <a:gd name="T5" fmla="*/ 2086 h 2086"/>
                <a:gd name="T6" fmla="*/ 2419 w 2419"/>
                <a:gd name="T7" fmla="*/ 2086 h 2086"/>
                <a:gd name="T8" fmla="*/ 0 w 2419"/>
                <a:gd name="T9" fmla="*/ 0 h 2086"/>
              </a:gdLst>
              <a:ahLst/>
              <a:cxnLst>
                <a:cxn ang="0">
                  <a:pos x="T0" y="T1"/>
                </a:cxn>
                <a:cxn ang="0">
                  <a:pos x="T2" y="T3"/>
                </a:cxn>
                <a:cxn ang="0">
                  <a:pos x="T4" y="T5"/>
                </a:cxn>
                <a:cxn ang="0">
                  <a:pos x="T6" y="T7"/>
                </a:cxn>
                <a:cxn ang="0">
                  <a:pos x="T8" y="T9"/>
                </a:cxn>
              </a:cxnLst>
              <a:rect l="0" t="0" r="r" b="b"/>
              <a:pathLst>
                <a:path w="2419" h="2086">
                  <a:moveTo>
                    <a:pt x="0" y="0"/>
                  </a:moveTo>
                  <a:lnTo>
                    <a:pt x="753" y="2008"/>
                  </a:lnTo>
                  <a:lnTo>
                    <a:pt x="1228" y="2086"/>
                  </a:lnTo>
                  <a:lnTo>
                    <a:pt x="2419" y="2086"/>
                  </a:lnTo>
                  <a:lnTo>
                    <a:pt x="0" y="0"/>
                  </a:lnTo>
                  <a:close/>
                </a:path>
              </a:pathLst>
            </a:custGeom>
            <a:solidFill>
              <a:srgbClr val="E5CB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6" name="淘宝店chenying0907 38">
              <a:extLst>
                <a:ext uri="{FF2B5EF4-FFF2-40B4-BE49-F238E27FC236}">
                  <a16:creationId xmlns:a16="http://schemas.microsoft.com/office/drawing/2014/main" id="{2047FA71-C4A4-BB45-9812-06D7EB4C0DF3}"/>
                </a:ext>
              </a:extLst>
            </p:cNvPr>
            <p:cNvSpPr>
              <a:spLocks/>
            </p:cNvSpPr>
            <p:nvPr/>
          </p:nvSpPr>
          <p:spPr bwMode="auto">
            <a:xfrm rot="5400000">
              <a:off x="927895" y="-825304"/>
              <a:ext cx="1579563" cy="3187700"/>
            </a:xfrm>
            <a:custGeom>
              <a:avLst/>
              <a:gdLst>
                <a:gd name="T0" fmla="*/ 242 w 995"/>
                <a:gd name="T1" fmla="*/ 0 h 2008"/>
                <a:gd name="T2" fmla="*/ 0 w 995"/>
                <a:gd name="T3" fmla="*/ 305 h 2008"/>
                <a:gd name="T4" fmla="*/ 0 w 995"/>
                <a:gd name="T5" fmla="*/ 1845 h 2008"/>
                <a:gd name="T6" fmla="*/ 995 w 995"/>
                <a:gd name="T7" fmla="*/ 2008 h 2008"/>
                <a:gd name="T8" fmla="*/ 242 w 995"/>
                <a:gd name="T9" fmla="*/ 0 h 2008"/>
              </a:gdLst>
              <a:ahLst/>
              <a:cxnLst>
                <a:cxn ang="0">
                  <a:pos x="T0" y="T1"/>
                </a:cxn>
                <a:cxn ang="0">
                  <a:pos x="T2" y="T3"/>
                </a:cxn>
                <a:cxn ang="0">
                  <a:pos x="T4" y="T5"/>
                </a:cxn>
                <a:cxn ang="0">
                  <a:pos x="T6" y="T7"/>
                </a:cxn>
                <a:cxn ang="0">
                  <a:pos x="T8" y="T9"/>
                </a:cxn>
              </a:cxnLst>
              <a:rect l="0" t="0" r="r" b="b"/>
              <a:pathLst>
                <a:path w="995" h="2008">
                  <a:moveTo>
                    <a:pt x="242" y="0"/>
                  </a:moveTo>
                  <a:lnTo>
                    <a:pt x="0" y="305"/>
                  </a:lnTo>
                  <a:lnTo>
                    <a:pt x="0" y="1845"/>
                  </a:lnTo>
                  <a:lnTo>
                    <a:pt x="995" y="2008"/>
                  </a:lnTo>
                  <a:lnTo>
                    <a:pt x="242" y="0"/>
                  </a:lnTo>
                  <a:close/>
                </a:path>
              </a:pathLst>
            </a:custGeom>
            <a:solidFill>
              <a:srgbClr val="F6E7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sp>
          <p:nvSpPr>
            <p:cNvPr id="27" name="淘宝店chenying0907 39">
              <a:extLst>
                <a:ext uri="{FF2B5EF4-FFF2-40B4-BE49-F238E27FC236}">
                  <a16:creationId xmlns:a16="http://schemas.microsoft.com/office/drawing/2014/main" id="{101C7CA2-35AF-9448-89AE-D405B60CEC00}"/>
                </a:ext>
              </a:extLst>
            </p:cNvPr>
            <p:cNvSpPr>
              <a:spLocks/>
            </p:cNvSpPr>
            <p:nvPr/>
          </p:nvSpPr>
          <p:spPr bwMode="auto">
            <a:xfrm rot="5400000">
              <a:off x="-975519" y="954283"/>
              <a:ext cx="2333625" cy="382588"/>
            </a:xfrm>
            <a:custGeom>
              <a:avLst/>
              <a:gdLst>
                <a:gd name="T0" fmla="*/ 0 w 1470"/>
                <a:gd name="T1" fmla="*/ 0 h 241"/>
                <a:gd name="T2" fmla="*/ 0 w 1470"/>
                <a:gd name="T3" fmla="*/ 233 h 241"/>
                <a:gd name="T4" fmla="*/ 0 w 1470"/>
                <a:gd name="T5" fmla="*/ 241 h 241"/>
                <a:gd name="T6" fmla="*/ 1470 w 1470"/>
                <a:gd name="T7" fmla="*/ 241 h 241"/>
                <a:gd name="T8" fmla="*/ 0 w 1470"/>
                <a:gd name="T9" fmla="*/ 0 h 241"/>
              </a:gdLst>
              <a:ahLst/>
              <a:cxnLst>
                <a:cxn ang="0">
                  <a:pos x="T0" y="T1"/>
                </a:cxn>
                <a:cxn ang="0">
                  <a:pos x="T2" y="T3"/>
                </a:cxn>
                <a:cxn ang="0">
                  <a:pos x="T4" y="T5"/>
                </a:cxn>
                <a:cxn ang="0">
                  <a:pos x="T6" y="T7"/>
                </a:cxn>
                <a:cxn ang="0">
                  <a:pos x="T8" y="T9"/>
                </a:cxn>
              </a:cxnLst>
              <a:rect l="0" t="0" r="r" b="b"/>
              <a:pathLst>
                <a:path w="1470" h="241">
                  <a:moveTo>
                    <a:pt x="0" y="0"/>
                  </a:moveTo>
                  <a:lnTo>
                    <a:pt x="0" y="233"/>
                  </a:lnTo>
                  <a:lnTo>
                    <a:pt x="0" y="241"/>
                  </a:lnTo>
                  <a:lnTo>
                    <a:pt x="1470" y="241"/>
                  </a:lnTo>
                  <a:lnTo>
                    <a:pt x="0" y="0"/>
                  </a:lnTo>
                  <a:close/>
                </a:path>
              </a:pathLst>
            </a:custGeom>
            <a:solidFill>
              <a:srgbClr val="D9AB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Noto Sans S Chinese Medium" panose="020B0600000000000000" pitchFamily="34" charset="-122"/>
                <a:ea typeface="Noto Sans S Chinese Medium" panose="020B0600000000000000" pitchFamily="34" charset="-122"/>
              </a:endParaRPr>
            </a:p>
          </p:txBody>
        </p:sp>
      </p:grpSp>
      <p:sp>
        <p:nvSpPr>
          <p:cNvPr id="8" name="標題 1"/>
          <p:cNvSpPr>
            <a:spLocks noGrp="1"/>
          </p:cNvSpPr>
          <p:nvPr>
            <p:ph type="title"/>
          </p:nvPr>
        </p:nvSpPr>
        <p:spPr>
          <a:xfrm>
            <a:off x="70241" y="102457"/>
            <a:ext cx="8889609" cy="595223"/>
          </a:xfrm>
        </p:spPr>
        <p:txBody>
          <a:bodyPr>
            <a:noAutofit/>
          </a:bodyPr>
          <a:lstStyle/>
          <a:p>
            <a:pPr>
              <a:lnSpc>
                <a:spcPts val="3000"/>
              </a:lnSpc>
            </a:pPr>
            <a:r>
              <a:rPr lang="zh-TW" altLang="en-US" sz="2800" b="1" dirty="0">
                <a:latin typeface="微軟正黑體" panose="020B0604030504040204" pitchFamily="34" charset="-120"/>
                <a:ea typeface="微軟正黑體" panose="020B0604030504040204" pitchFamily="34" charset="-120"/>
              </a:rPr>
              <a:t>四、提供對學校及學生的支持性措施</a:t>
            </a:r>
          </a:p>
        </p:txBody>
      </p:sp>
      <p:sp>
        <p:nvSpPr>
          <p:cNvPr id="70" name="Rectangle 29">
            <a:extLst>
              <a:ext uri="{FF2B5EF4-FFF2-40B4-BE49-F238E27FC236}">
                <a16:creationId xmlns:a16="http://schemas.microsoft.com/office/drawing/2014/main" id="{45078860-4E34-4432-8B8F-99DC73E24D8D}"/>
              </a:ext>
            </a:extLst>
          </p:cNvPr>
          <p:cNvSpPr/>
          <p:nvPr/>
        </p:nvSpPr>
        <p:spPr>
          <a:xfrm>
            <a:off x="1477314" y="1450798"/>
            <a:ext cx="6881984" cy="3170099"/>
          </a:xfrm>
          <a:prstGeom prst="rect">
            <a:avLst/>
          </a:prstGeom>
        </p:spPr>
        <p:txBody>
          <a:bodyPr wrap="square">
            <a:spAutoFit/>
          </a:bodyPr>
          <a:lstStyle/>
          <a:p>
            <a:pPr marL="457200" indent="-457200" algn="just">
              <a:spcBef>
                <a:spcPts val="1200"/>
              </a:spcBef>
              <a:buFont typeface="+mj-lt"/>
              <a:buAutoNum type="arabicParenR"/>
            </a:pPr>
            <a:r>
              <a:rPr lang="zh-TW" altLang="zh-TW" sz="2000" b="1" dirty="0">
                <a:latin typeface="微軟正黑體" panose="020B0604030504040204" pitchFamily="34" charset="-120"/>
                <a:ea typeface="微軟正黑體" panose="020B0604030504040204" pitchFamily="34" charset="-120"/>
              </a:rPr>
              <a:t>課程選修彈性：</a:t>
            </a:r>
            <a:r>
              <a:rPr lang="zh-TW" altLang="zh-TW" sz="2000" dirty="0">
                <a:latin typeface="微軟正黑體" panose="020B0604030504040204" pitchFamily="34" charset="-120"/>
                <a:ea typeface="微軟正黑體" panose="020B0604030504040204" pitchFamily="34" charset="-120"/>
              </a:rPr>
              <a:t>適度調整必修、專門課程及通識課程的開課規劃，</a:t>
            </a:r>
            <a:r>
              <a:rPr lang="zh-TW" altLang="en-US" sz="2000" dirty="0">
                <a:latin typeface="微軟正黑體" panose="020B0604030504040204" pitchFamily="34" charset="-120"/>
                <a:ea typeface="微軟正黑體" panose="020B0604030504040204" pitchFamily="34" charset="-120"/>
              </a:rPr>
              <a:t>視需要安排通識課程於暑期開課，俾利就學役男於學期間進行專業選修，並放寬學士班暑期開課及跨校選課申請規範。</a:t>
            </a:r>
            <a:endParaRPr lang="en-US" altLang="zh-TW" sz="2000" dirty="0">
              <a:latin typeface="微軟正黑體" panose="020B0604030504040204" pitchFamily="34" charset="-120"/>
              <a:ea typeface="微軟正黑體" panose="020B0604030504040204" pitchFamily="34" charset="-120"/>
            </a:endParaRPr>
          </a:p>
          <a:p>
            <a:pPr marL="457200" indent="-457200" algn="just">
              <a:spcBef>
                <a:spcPts val="1200"/>
              </a:spcBef>
              <a:buFont typeface="+mj-lt"/>
              <a:buAutoNum type="arabicParenR"/>
            </a:pPr>
            <a:r>
              <a:rPr lang="zh-TW" altLang="en-US" sz="2000" b="1" dirty="0">
                <a:latin typeface="微軟正黑體" panose="020B0604030504040204" pitchFamily="34" charset="-120"/>
                <a:ea typeface="微軟正黑體" panose="020B0604030504040204" pitchFamily="34" charset="-120"/>
              </a:rPr>
              <a:t>考照與實習輔導：</a:t>
            </a:r>
            <a:r>
              <a:rPr lang="zh-TW" altLang="en-US" sz="2000" dirty="0">
                <a:latin typeface="微軟正黑體" panose="020B0604030504040204" pitchFamily="34" charset="-120"/>
                <a:ea typeface="微軟正黑體" panose="020B0604030504040204" pitchFamily="34" charset="-120"/>
              </a:rPr>
              <a:t>提醒申請專案服役學生，注意修業期限及課程學分是否能符合實習、考照或就業資格條件。</a:t>
            </a:r>
            <a:endParaRPr lang="en-US" altLang="zh-TW" sz="2000" dirty="0">
              <a:latin typeface="微軟正黑體" panose="020B0604030504040204" pitchFamily="34" charset="-120"/>
              <a:ea typeface="微軟正黑體" panose="020B0604030504040204" pitchFamily="34" charset="-120"/>
            </a:endParaRPr>
          </a:p>
          <a:p>
            <a:pPr marL="457200" indent="-457200" algn="just">
              <a:spcBef>
                <a:spcPts val="1200"/>
              </a:spcBef>
              <a:buFont typeface="+mj-lt"/>
              <a:buAutoNum type="arabicParenR"/>
            </a:pPr>
            <a:r>
              <a:rPr lang="zh-TW" altLang="en-US" sz="2000" b="1" dirty="0">
                <a:latin typeface="微軟正黑體" panose="020B0604030504040204" pitchFamily="34" charset="-120"/>
                <a:ea typeface="微軟正黑體" panose="020B0604030504040204" pitchFamily="34" charset="-120"/>
              </a:rPr>
              <a:t>服役後復學輔導：</a:t>
            </a:r>
            <a:r>
              <a:rPr lang="zh-TW" altLang="en-US" sz="2000" dirty="0">
                <a:latin typeface="微軟正黑體" panose="020B0604030504040204" pitchFamily="34" charset="-120"/>
                <a:ea typeface="微軟正黑體" panose="020B0604030504040204" pitchFamily="34" charset="-120"/>
              </a:rPr>
              <a:t>協助學生服役（含中途驗退或停役）後進行選課輔導，並提供</a:t>
            </a:r>
            <a:r>
              <a:rPr lang="zh-TW" altLang="en-US" sz="2000" dirty="0">
                <a:solidFill>
                  <a:schemeClr val="tx1">
                    <a:lumMod val="75000"/>
                  </a:schemeClr>
                </a:solidFill>
                <a:latin typeface="微軟正黑體" panose="020B0604030504040204" pitchFamily="34" charset="-120"/>
                <a:ea typeface="微軟正黑體" panose="020B0604030504040204" pitchFamily="34" charset="-120"/>
                <a:cs typeface="+mn-ea"/>
                <a:sym typeface="+mn-lt"/>
              </a:rPr>
              <a:t>有服役義務學生</a:t>
            </a:r>
            <a:r>
              <a:rPr lang="zh-TW" altLang="en-US" sz="2000" dirty="0">
                <a:latin typeface="微軟正黑體" panose="020B0604030504040204" pitchFamily="34" charset="-120"/>
                <a:ea typeface="微軟正黑體" panose="020B0604030504040204" pitchFamily="34" charset="-120"/>
              </a:rPr>
              <a:t>課程銜接及學習輔導</a:t>
            </a:r>
            <a:endParaRPr lang="en-US" altLang="zh-TW" sz="2000" dirty="0">
              <a:latin typeface="微軟正黑體" panose="020B0604030504040204" pitchFamily="34" charset="-120"/>
              <a:ea typeface="微軟正黑體" panose="020B0604030504040204" pitchFamily="34" charset="-120"/>
            </a:endParaRPr>
          </a:p>
        </p:txBody>
      </p:sp>
      <p:sp>
        <p:nvSpPr>
          <p:cNvPr id="71" name="Rectangle 30">
            <a:extLst>
              <a:ext uri="{FF2B5EF4-FFF2-40B4-BE49-F238E27FC236}">
                <a16:creationId xmlns:a16="http://schemas.microsoft.com/office/drawing/2014/main" id="{913F728A-D32B-45B3-B80E-C43CB23840D7}"/>
              </a:ext>
            </a:extLst>
          </p:cNvPr>
          <p:cNvSpPr/>
          <p:nvPr/>
        </p:nvSpPr>
        <p:spPr>
          <a:xfrm>
            <a:off x="1088784" y="742154"/>
            <a:ext cx="3226605" cy="400110"/>
          </a:xfrm>
          <a:prstGeom prst="rect">
            <a:avLst/>
          </a:prstGeom>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marL="457200" indent="-457200" algn="ctr">
              <a:buFont typeface="+mj-lt"/>
              <a:buAutoNum type="arabicPeriod" startAt="2"/>
            </a:pPr>
            <a:r>
              <a:rPr lang="zh-TW" altLang="en-US" sz="2000" b="1" dirty="0">
                <a:solidFill>
                  <a:schemeClr val="bg1"/>
                </a:solidFill>
                <a:latin typeface="微軟正黑體" panose="020B0604030504040204" pitchFamily="34" charset="-120"/>
                <a:ea typeface="微軟正黑體" panose="020B0604030504040204" pitchFamily="34" charset="-120"/>
                <a:cs typeface="+mn-ea"/>
                <a:sym typeface="+mn-lt"/>
              </a:rPr>
              <a:t>學校對學生的支持措施</a:t>
            </a:r>
            <a:endParaRPr lang="en-US" sz="2000" b="1" dirty="0">
              <a:solidFill>
                <a:schemeClr val="bg1"/>
              </a:solidFill>
              <a:latin typeface="微軟正黑體" panose="020B0604030504040204" pitchFamily="34" charset="-120"/>
              <a:ea typeface="微軟正黑體" panose="020B0604030504040204" pitchFamily="34" charset="-120"/>
              <a:cs typeface="+mn-ea"/>
              <a:sym typeface="+mn-lt"/>
            </a:endParaRPr>
          </a:p>
        </p:txBody>
      </p:sp>
      <mc:AlternateContent xmlns:mc="http://schemas.openxmlformats.org/markup-compatibility/2006" xmlns:p14="http://schemas.microsoft.com/office/powerpoint/2010/main">
        <mc:Choice Requires="p14">
          <p:contentPart p14:bwMode="auto" r:id="rId4">
            <p14:nvContentPartPr>
              <p14:cNvPr id="3" name="筆跡 2">
                <a:extLst>
                  <a:ext uri="{FF2B5EF4-FFF2-40B4-BE49-F238E27FC236}">
                    <a16:creationId xmlns:a16="http://schemas.microsoft.com/office/drawing/2014/main" id="{331CA5F6-A933-101D-6C0F-FA37299183A4}"/>
                  </a:ext>
                </a:extLst>
              </p14:cNvPr>
              <p14:cNvContentPartPr/>
              <p14:nvPr/>
            </p14:nvContentPartPr>
            <p14:xfrm>
              <a:off x="1023568" y="3846907"/>
              <a:ext cx="360" cy="360"/>
            </p14:xfrm>
          </p:contentPart>
        </mc:Choice>
        <mc:Fallback xmlns="">
          <p:pic>
            <p:nvPicPr>
              <p:cNvPr id="3" name="筆跡 2">
                <a:extLst>
                  <a:ext uri="{FF2B5EF4-FFF2-40B4-BE49-F238E27FC236}">
                    <a16:creationId xmlns:a16="http://schemas.microsoft.com/office/drawing/2014/main" id="{331CA5F6-A933-101D-6C0F-FA37299183A4}"/>
                  </a:ext>
                </a:extLst>
              </p:cNvPr>
              <p:cNvPicPr/>
              <p:nvPr/>
            </p:nvPicPr>
            <p:blipFill>
              <a:blip r:embed="rId5"/>
              <a:stretch>
                <a:fillRect/>
              </a:stretch>
            </p:blipFill>
            <p:spPr>
              <a:xfrm>
                <a:off x="1014568" y="3837907"/>
                <a:ext cx="18000" cy="18000"/>
              </a:xfrm>
              <a:prstGeom prst="rect">
                <a:avLst/>
              </a:prstGeom>
            </p:spPr>
          </p:pic>
        </mc:Fallback>
      </mc:AlternateContent>
      <p:pic>
        <p:nvPicPr>
          <p:cNvPr id="33" name="圖形 32" descr="校舍 以實心填滿">
            <a:extLst>
              <a:ext uri="{FF2B5EF4-FFF2-40B4-BE49-F238E27FC236}">
                <a16:creationId xmlns:a16="http://schemas.microsoft.com/office/drawing/2014/main" id="{2C72383B-4205-24AA-0552-33DC874D0F6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13965" y="3692611"/>
            <a:ext cx="703996" cy="703996"/>
          </a:xfrm>
          <a:prstGeom prst="rect">
            <a:avLst/>
          </a:prstGeom>
        </p:spPr>
      </p:pic>
    </p:spTree>
    <p:extLst>
      <p:ext uri="{BB962C8B-B14F-4D97-AF65-F5344CB8AC3E}">
        <p14:creationId xmlns:p14="http://schemas.microsoft.com/office/powerpoint/2010/main" val="1652067951"/>
      </p:ext>
    </p:extLst>
  </p:cSld>
  <p:clrMapOvr>
    <a:masterClrMapping/>
  </p:clrMapOvr>
  <p:transition spd="med">
    <p:random/>
  </p:transition>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2320</TotalTime>
  <Words>2361</Words>
  <Application>Microsoft Office PowerPoint</Application>
  <PresentationFormat>如螢幕大小 (16:9)</PresentationFormat>
  <Paragraphs>147</Paragraphs>
  <Slides>15</Slides>
  <Notes>14</Notes>
  <HiddenSlides>0</HiddenSlides>
  <MMClips>0</MMClips>
  <ScaleCrop>false</ScaleCrop>
  <HeadingPairs>
    <vt:vector size="6" baseType="variant">
      <vt:variant>
        <vt:lpstr>使用字型</vt:lpstr>
      </vt:variant>
      <vt:variant>
        <vt:i4>14</vt:i4>
      </vt:variant>
      <vt:variant>
        <vt:lpstr>佈景主題</vt:lpstr>
      </vt:variant>
      <vt:variant>
        <vt:i4>1</vt:i4>
      </vt:variant>
      <vt:variant>
        <vt:lpstr>投影片標題</vt:lpstr>
      </vt:variant>
      <vt:variant>
        <vt:i4>15</vt:i4>
      </vt:variant>
    </vt:vector>
  </HeadingPairs>
  <TitlesOfParts>
    <vt:vector size="30" baseType="lpstr">
      <vt:lpstr>Baloo 2</vt:lpstr>
      <vt:lpstr>等线</vt:lpstr>
      <vt:lpstr>等线 Light</vt:lpstr>
      <vt:lpstr>맑은 고딕</vt:lpstr>
      <vt:lpstr>微软雅黑</vt:lpstr>
      <vt:lpstr>Noto Sans S Chinese Medium</vt:lpstr>
      <vt:lpstr>微軟正黑體</vt:lpstr>
      <vt:lpstr>微軟正黑體</vt:lpstr>
      <vt:lpstr>新細明體</vt:lpstr>
      <vt:lpstr>標楷體</vt:lpstr>
      <vt:lpstr>Arial</vt:lpstr>
      <vt:lpstr>Calibri</vt:lpstr>
      <vt:lpstr>Calibri Light</vt:lpstr>
      <vt:lpstr>Wingdings</vt:lpstr>
      <vt:lpstr>第一PPT，www.1ppt.com</vt:lpstr>
      <vt:lpstr>PowerPoint 簡報</vt:lpstr>
      <vt:lpstr>PowerPoint 簡報</vt:lpstr>
      <vt:lpstr>一、最大前提</vt:lpstr>
      <vt:lpstr>二、規劃原則</vt:lpstr>
      <vt:lpstr>三、彈性修業措施規劃方向(1/3)</vt:lpstr>
      <vt:lpstr>三、彈性修業措施規劃方向(2/3)</vt:lpstr>
      <vt:lpstr>三、彈性修業措施規劃方向(3/3)</vt:lpstr>
      <vt:lpstr>四、提供對學校及學生的支持措施</vt:lpstr>
      <vt:lpstr>四、提供對學校及學生的支持性措施</vt:lpstr>
      <vt:lpstr>四、提供對學校及學生的支持性措施</vt:lpstr>
      <vt:lpstr>五、常見問答－有關適用對象</vt:lpstr>
      <vt:lpstr>五、常見問答－有關學校辦理事項</vt:lpstr>
      <vt:lpstr>五、常見問答－有關學校辦理事項</vt:lpstr>
      <vt:lpstr>五、常見問答－有關徵集及役期</vt:lpstr>
      <vt:lpstr>PowerPoint 簡報</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橙色淡雅</dc:title>
  <dc:creator>第一PPT</dc:creator>
  <cp:keywords>www.1ppt.com</cp:keywords>
  <dc:description>www.1ppt.com</dc:description>
  <cp:lastModifiedBy>葉雅琦</cp:lastModifiedBy>
  <cp:revision>645</cp:revision>
  <cp:lastPrinted>2023-07-06T09:27:36Z</cp:lastPrinted>
  <dcterms:created xsi:type="dcterms:W3CDTF">2018-09-12T12:44:48Z</dcterms:created>
  <dcterms:modified xsi:type="dcterms:W3CDTF">2023-07-10T02:16:54Z</dcterms:modified>
</cp:coreProperties>
</file>